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58046" y="6717059"/>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2" name="Group 12"/>
          <p:cNvGrpSpPr/>
          <p:nvPr/>
        </p:nvGrpSpPr>
        <p:grpSpPr>
          <a:xfrm>
            <a:off x="15972039" y="656036"/>
            <a:ext cx="1241303" cy="575606"/>
            <a:chOff x="0" y="0"/>
            <a:chExt cx="326928" cy="151600"/>
          </a:xfrm>
        </p:grpSpPr>
        <p:sp>
          <p:nvSpPr>
            <p:cNvPr id="13" name="Freeform 13"/>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id="14" name="TextBox 14"/>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5" name="Freeform 15"/>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0" y="6298839"/>
            <a:ext cx="5985983" cy="3988161"/>
          </a:xfrm>
          <a:custGeom>
            <a:avLst/>
            <a:gdLst/>
            <a:ahLst/>
            <a:cxnLst/>
            <a:rect l="l" t="t" r="r" b="b"/>
            <a:pathLst>
              <a:path w="5985983" h="3988161">
                <a:moveTo>
                  <a:pt x="0" y="0"/>
                </a:moveTo>
                <a:lnTo>
                  <a:pt x="5985983" y="0"/>
                </a:lnTo>
                <a:lnTo>
                  <a:pt x="5985983" y="3988161"/>
                </a:lnTo>
                <a:lnTo>
                  <a:pt x="0" y="3988161"/>
                </a:lnTo>
                <a:lnTo>
                  <a:pt x="0" y="0"/>
                </a:lnTo>
                <a:close/>
              </a:path>
            </a:pathLst>
          </a:custGeom>
          <a:blipFill>
            <a:blip r:embed="rId4"/>
            <a:stretch>
              <a:fillRect/>
            </a:stretch>
          </a:blipFill>
        </p:spPr>
      </p:sp>
      <p:sp>
        <p:nvSpPr>
          <p:cNvPr id="17" name="TextBox 17"/>
          <p:cNvSpPr txBox="1"/>
          <p:nvPr/>
        </p:nvSpPr>
        <p:spPr>
          <a:xfrm>
            <a:off x="1028700" y="1300512"/>
            <a:ext cx="14166687" cy="3842988"/>
          </a:xfrm>
          <a:prstGeom prst="rect">
            <a:avLst/>
          </a:prstGeom>
        </p:spPr>
        <p:txBody>
          <a:bodyPr lIns="0" tIns="0" rIns="0" bIns="0" rtlCol="0" anchor="t">
            <a:spAutoFit/>
          </a:bodyPr>
          <a:lstStyle/>
          <a:p>
            <a:pPr algn="l">
              <a:lnSpc>
                <a:spcPts val="10256"/>
              </a:lnSpc>
            </a:pPr>
            <a:r>
              <a:rPr lang="en-US" sz="7326" b="1">
                <a:solidFill>
                  <a:srgbClr val="17726D"/>
                </a:solidFill>
                <a:latin typeface="Inter Bold"/>
                <a:ea typeface="Inter Bold"/>
                <a:cs typeface="Inter Bold"/>
                <a:sym typeface="Inter Bold"/>
              </a:rPr>
              <a:t>WINE QUALITY PREDICTION SYSTEM USING MACHINE LEARNING</a:t>
            </a:r>
          </a:p>
        </p:txBody>
      </p:sp>
      <p:sp>
        <p:nvSpPr>
          <p:cNvPr id="18" name="TextBox 17">
            <a:extLst>
              <a:ext uri="{FF2B5EF4-FFF2-40B4-BE49-F238E27FC236}">
                <a16:creationId xmlns:a16="http://schemas.microsoft.com/office/drawing/2014/main" id="{10408840-C6FC-68EC-7DC3-6BB2FD8B0117}"/>
              </a:ext>
            </a:extLst>
          </p:cNvPr>
          <p:cNvSpPr txBox="1"/>
          <p:nvPr/>
        </p:nvSpPr>
        <p:spPr>
          <a:xfrm>
            <a:off x="8699727" y="6270949"/>
            <a:ext cx="6240389" cy="2215991"/>
          </a:xfrm>
          <a:prstGeom prst="rect">
            <a:avLst/>
          </a:prstGeom>
          <a:noFill/>
        </p:spPr>
        <p:txBody>
          <a:bodyPr wrap="square" rtlCol="0">
            <a:spAutoFit/>
          </a:bodyPr>
          <a:lstStyle/>
          <a:p>
            <a:r>
              <a:rPr lang="en-US" sz="2400" dirty="0"/>
              <a:t>GROUP MEMBERS</a:t>
            </a:r>
          </a:p>
          <a:p>
            <a:pPr marL="342900" indent="-342900">
              <a:buAutoNum type="arabicPeriod"/>
            </a:pPr>
            <a:r>
              <a:rPr lang="en-US" sz="2400" dirty="0"/>
              <a:t>LAKSHYA DOGRA ( RA2211026030023 )</a:t>
            </a:r>
          </a:p>
          <a:p>
            <a:pPr marL="342900" indent="-342900">
              <a:buAutoNum type="arabicPeriod"/>
            </a:pPr>
            <a:r>
              <a:rPr lang="en-US" sz="2400" dirty="0"/>
              <a:t>PRAKHAR AGARWAL ( RA2211026030014)</a:t>
            </a:r>
          </a:p>
          <a:p>
            <a:pPr marL="342900" indent="-342900">
              <a:buAutoNum type="arabicPeriod"/>
            </a:pPr>
            <a:r>
              <a:rPr lang="en-US" sz="2400" dirty="0"/>
              <a:t>PARTH SINGH ( RA2211026030016 )</a:t>
            </a:r>
          </a:p>
          <a:p>
            <a:pPr marL="342900" indent="-342900">
              <a:buAutoNum type="arabicPeriod"/>
            </a:pPr>
            <a:r>
              <a:rPr lang="en-US" sz="2400" dirty="0"/>
              <a:t>NAVNEET KUMAR ( RA2211026030013 )</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8614" y="0"/>
            <a:ext cx="7799121" cy="10287000"/>
            <a:chOff x="0" y="0"/>
            <a:chExt cx="2054089" cy="2709333"/>
          </a:xfrm>
        </p:grpSpPr>
        <p:sp>
          <p:nvSpPr>
            <p:cNvPr id="3" name="Freeform 3"/>
            <p:cNvSpPr/>
            <p:nvPr/>
          </p:nvSpPr>
          <p:spPr>
            <a:xfrm>
              <a:off x="0" y="0"/>
              <a:ext cx="2054089" cy="2709333"/>
            </a:xfrm>
            <a:custGeom>
              <a:avLst/>
              <a:gdLst/>
              <a:ahLst/>
              <a:cxnLst/>
              <a:rect l="l" t="t" r="r" b="b"/>
              <a:pathLst>
                <a:path w="2054089" h="2709333">
                  <a:moveTo>
                    <a:pt x="0" y="0"/>
                  </a:moveTo>
                  <a:lnTo>
                    <a:pt x="2054089" y="0"/>
                  </a:lnTo>
                  <a:lnTo>
                    <a:pt x="2054089" y="2709333"/>
                  </a:lnTo>
                  <a:lnTo>
                    <a:pt x="0" y="2709333"/>
                  </a:lnTo>
                  <a:close/>
                </a:path>
              </a:pathLst>
            </a:custGeom>
            <a:solidFill>
              <a:srgbClr val="17726D"/>
            </a:solidFill>
          </p:spPr>
        </p:sp>
        <p:sp>
          <p:nvSpPr>
            <p:cNvPr id="4" name="TextBox 4"/>
            <p:cNvSpPr txBox="1"/>
            <p:nvPr/>
          </p:nvSpPr>
          <p:spPr>
            <a:xfrm>
              <a:off x="0" y="-47625"/>
              <a:ext cx="205408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0" y="8790247"/>
            <a:ext cx="778614" cy="1496753"/>
            <a:chOff x="0" y="0"/>
            <a:chExt cx="205067" cy="394207"/>
          </a:xfrm>
        </p:grpSpPr>
        <p:sp>
          <p:nvSpPr>
            <p:cNvPr id="6" name="Freeform 6"/>
            <p:cNvSpPr/>
            <p:nvPr/>
          </p:nvSpPr>
          <p:spPr>
            <a:xfrm>
              <a:off x="0" y="0"/>
              <a:ext cx="205067" cy="394207"/>
            </a:xfrm>
            <a:custGeom>
              <a:avLst/>
              <a:gdLst/>
              <a:ahLst/>
              <a:cxnLst/>
              <a:rect l="l" t="t" r="r" b="b"/>
              <a:pathLst>
                <a:path w="205067" h="394207">
                  <a:moveTo>
                    <a:pt x="0" y="0"/>
                  </a:moveTo>
                  <a:lnTo>
                    <a:pt x="205067" y="0"/>
                  </a:lnTo>
                  <a:lnTo>
                    <a:pt x="205067" y="394207"/>
                  </a:lnTo>
                  <a:lnTo>
                    <a:pt x="0" y="394207"/>
                  </a:lnTo>
                  <a:close/>
                </a:path>
              </a:pathLst>
            </a:custGeom>
            <a:solidFill>
              <a:srgbClr val="17726D"/>
            </a:solidFill>
          </p:spPr>
        </p:sp>
        <p:sp>
          <p:nvSpPr>
            <p:cNvPr id="7" name="TextBox 7"/>
            <p:cNvSpPr txBox="1"/>
            <p:nvPr/>
          </p:nvSpPr>
          <p:spPr>
            <a:xfrm>
              <a:off x="0" y="-47625"/>
              <a:ext cx="205067" cy="441832"/>
            </a:xfrm>
            <a:prstGeom prst="rect">
              <a:avLst/>
            </a:prstGeom>
          </p:spPr>
          <p:txBody>
            <a:bodyPr lIns="50800" tIns="50800" rIns="50800" bIns="50800" rtlCol="0" anchor="ctr"/>
            <a:lstStyle/>
            <a:p>
              <a:pPr algn="ctr">
                <a:lnSpc>
                  <a:spcPts val="2479"/>
                </a:lnSpc>
              </a:pPr>
              <a:endParaRPr/>
            </a:p>
          </p:txBody>
        </p:sp>
      </p:grpSp>
      <p:sp>
        <p:nvSpPr>
          <p:cNvPr id="8" name="AutoShape 8"/>
          <p:cNvSpPr/>
          <p:nvPr/>
        </p:nvSpPr>
        <p:spPr>
          <a:xfrm flipV="1">
            <a:off x="1359021" y="1453809"/>
            <a:ext cx="1858299" cy="0"/>
          </a:xfrm>
          <a:prstGeom prst="line">
            <a:avLst/>
          </a:prstGeom>
          <a:ln w="76200" cap="flat">
            <a:solidFill>
              <a:srgbClr val="EAE4D2"/>
            </a:solidFill>
            <a:prstDash val="solid"/>
            <a:headEnd type="none" w="sm" len="sm"/>
            <a:tailEnd type="none" w="sm" len="sm"/>
          </a:ln>
        </p:spPr>
      </p:sp>
      <p:grpSp>
        <p:nvGrpSpPr>
          <p:cNvPr id="9" name="Group 9"/>
          <p:cNvGrpSpPr/>
          <p:nvPr/>
        </p:nvGrpSpPr>
        <p:grpSpPr>
          <a:xfrm>
            <a:off x="9436598" y="6556539"/>
            <a:ext cx="738460" cy="7384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2" name="Group 12"/>
          <p:cNvGrpSpPr/>
          <p:nvPr/>
        </p:nvGrpSpPr>
        <p:grpSpPr>
          <a:xfrm>
            <a:off x="9436598" y="7809441"/>
            <a:ext cx="738460" cy="7384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B08F"/>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5" name="Group 15"/>
          <p:cNvGrpSpPr/>
          <p:nvPr/>
        </p:nvGrpSpPr>
        <p:grpSpPr>
          <a:xfrm>
            <a:off x="9436598" y="9062343"/>
            <a:ext cx="738460" cy="7384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8" name="TextBox 18"/>
          <p:cNvSpPr txBox="1"/>
          <p:nvPr/>
        </p:nvSpPr>
        <p:spPr>
          <a:xfrm>
            <a:off x="1359021" y="552744"/>
            <a:ext cx="8237001" cy="862965"/>
          </a:xfrm>
          <a:prstGeom prst="rect">
            <a:avLst/>
          </a:prstGeom>
        </p:spPr>
        <p:txBody>
          <a:bodyPr lIns="0" tIns="0" rIns="0" bIns="0" rtlCol="0" anchor="t">
            <a:spAutoFit/>
          </a:bodyPr>
          <a:lstStyle/>
          <a:p>
            <a:pPr algn="l">
              <a:lnSpc>
                <a:spcPts val="6615"/>
              </a:lnSpc>
            </a:pPr>
            <a:r>
              <a:rPr lang="en-US" sz="6300" b="1">
                <a:solidFill>
                  <a:srgbClr val="FFFFFF"/>
                </a:solidFill>
                <a:latin typeface="Inter Bold"/>
                <a:ea typeface="Inter Bold"/>
                <a:cs typeface="Inter Bold"/>
                <a:sym typeface="Inter Bold"/>
              </a:rPr>
              <a:t>METHODOLOGIES</a:t>
            </a:r>
          </a:p>
        </p:txBody>
      </p:sp>
      <p:sp>
        <p:nvSpPr>
          <p:cNvPr id="19" name="TextBox 19"/>
          <p:cNvSpPr txBox="1"/>
          <p:nvPr/>
        </p:nvSpPr>
        <p:spPr>
          <a:xfrm>
            <a:off x="1359021" y="1802455"/>
            <a:ext cx="6533969" cy="542926"/>
          </a:xfrm>
          <a:prstGeom prst="rect">
            <a:avLst/>
          </a:prstGeom>
        </p:spPr>
        <p:txBody>
          <a:bodyPr lIns="0" tIns="0" rIns="0" bIns="0" rtlCol="0" anchor="t">
            <a:spAutoFit/>
          </a:bodyPr>
          <a:lstStyle/>
          <a:p>
            <a:pPr marL="0" lvl="0" indent="0" algn="just">
              <a:lnSpc>
                <a:spcPts val="4649"/>
              </a:lnSpc>
            </a:pPr>
            <a:r>
              <a:rPr lang="en-US" sz="2999">
                <a:solidFill>
                  <a:srgbClr val="FFFFFF"/>
                </a:solidFill>
                <a:latin typeface="Open Sans"/>
                <a:ea typeface="Open Sans"/>
                <a:cs typeface="Open Sans"/>
                <a:sym typeface="Open Sans"/>
              </a:rPr>
              <a:t>Model Training Algorithm:</a:t>
            </a:r>
          </a:p>
        </p:txBody>
      </p:sp>
      <p:grpSp>
        <p:nvGrpSpPr>
          <p:cNvPr id="20" name="Group 20"/>
          <p:cNvGrpSpPr/>
          <p:nvPr/>
        </p:nvGrpSpPr>
        <p:grpSpPr>
          <a:xfrm>
            <a:off x="15357705" y="7637029"/>
            <a:ext cx="4136867" cy="413686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3" name="TextBox 23"/>
          <p:cNvSpPr txBox="1"/>
          <p:nvPr/>
        </p:nvSpPr>
        <p:spPr>
          <a:xfrm>
            <a:off x="1196822" y="2775750"/>
            <a:ext cx="6533969" cy="5213985"/>
          </a:xfrm>
          <a:prstGeom prst="rect">
            <a:avLst/>
          </a:prstGeom>
        </p:spPr>
        <p:txBody>
          <a:bodyPr lIns="0" tIns="0" rIns="0" bIns="0" rtlCol="0" anchor="t">
            <a:spAutoFit/>
          </a:bodyPr>
          <a:lstStyle/>
          <a:p>
            <a:pPr marL="582928" lvl="1" indent="-291464" algn="just">
              <a:lnSpc>
                <a:spcPts val="4184"/>
              </a:lnSpc>
              <a:buAutoNum type="arabicPeriod"/>
            </a:pPr>
            <a:r>
              <a:rPr lang="en-US" sz="2699" b="1">
                <a:solidFill>
                  <a:srgbClr val="FFFFFF"/>
                </a:solidFill>
                <a:latin typeface="Open Sans Bold"/>
                <a:ea typeface="Open Sans Bold"/>
                <a:cs typeface="Open Sans Bold"/>
                <a:sym typeface="Open Sans Bold"/>
              </a:rPr>
              <a:t>Random Forest Classifier: </a:t>
            </a:r>
          </a:p>
          <a:p>
            <a:pPr marL="582928" lvl="1" indent="-291464" algn="l">
              <a:lnSpc>
                <a:spcPts val="4184"/>
              </a:lnSpc>
              <a:buFont typeface="Arial"/>
              <a:buChar char="•"/>
            </a:pPr>
            <a:r>
              <a:rPr lang="en-US" sz="2699">
                <a:solidFill>
                  <a:srgbClr val="FFFFFF"/>
                </a:solidFill>
                <a:latin typeface="Open Sans"/>
                <a:ea typeface="Open Sans"/>
                <a:cs typeface="Open Sans"/>
                <a:sym typeface="Open Sans"/>
              </a:rPr>
              <a:t>Choose the Random Forest algorithm for its effectiveness in handling complex datasets.</a:t>
            </a:r>
          </a:p>
          <a:p>
            <a:pPr algn="just">
              <a:lnSpc>
                <a:spcPts val="4184"/>
              </a:lnSpc>
            </a:pPr>
            <a:r>
              <a:rPr lang="en-US" sz="2699">
                <a:solidFill>
                  <a:srgbClr val="FFFFFF"/>
                </a:solidFill>
                <a:latin typeface="Open Sans"/>
                <a:ea typeface="Open Sans"/>
                <a:cs typeface="Open Sans"/>
                <a:sym typeface="Open Sans"/>
              </a:rPr>
              <a:t>2. </a:t>
            </a:r>
            <a:r>
              <a:rPr lang="en-US" sz="2699" b="1">
                <a:solidFill>
                  <a:srgbClr val="FFFFFF"/>
                </a:solidFill>
                <a:latin typeface="Open Sans Bold"/>
                <a:ea typeface="Open Sans Bold"/>
                <a:cs typeface="Open Sans Bold"/>
                <a:sym typeface="Open Sans Bold"/>
              </a:rPr>
              <a:t>Training Process:</a:t>
            </a:r>
          </a:p>
          <a:p>
            <a:pPr marL="582928" lvl="1" indent="-291464" algn="just">
              <a:lnSpc>
                <a:spcPts val="4184"/>
              </a:lnSpc>
              <a:buFont typeface="Arial"/>
              <a:buChar char="•"/>
            </a:pPr>
            <a:r>
              <a:rPr lang="en-US" sz="2699">
                <a:solidFill>
                  <a:srgbClr val="FFFFFF"/>
                </a:solidFill>
                <a:latin typeface="Open Sans"/>
                <a:ea typeface="Open Sans"/>
                <a:cs typeface="Open Sans"/>
                <a:sym typeface="Open Sans"/>
              </a:rPr>
              <a:t>Train the model using the training data.</a:t>
            </a:r>
          </a:p>
          <a:p>
            <a:pPr marL="582928" lvl="1" indent="-291464" algn="just">
              <a:lnSpc>
                <a:spcPts val="4184"/>
              </a:lnSpc>
              <a:buFont typeface="Arial"/>
              <a:buChar char="•"/>
            </a:pPr>
            <a:r>
              <a:rPr lang="en-US" sz="2699">
                <a:solidFill>
                  <a:srgbClr val="FFFFFF"/>
                </a:solidFill>
                <a:latin typeface="Open Sans"/>
                <a:ea typeface="Open Sans"/>
                <a:cs typeface="Open Sans"/>
                <a:sym typeface="Open Sans"/>
              </a:rPr>
              <a:t>Set parameters like the number of trees (e.g., n_estimators=100).</a:t>
            </a:r>
          </a:p>
          <a:p>
            <a:pPr marL="0" lvl="0" indent="0" algn="just">
              <a:lnSpc>
                <a:spcPts val="4184"/>
              </a:lnSpc>
            </a:pPr>
            <a:endParaRPr lang="en-US" sz="2699">
              <a:solidFill>
                <a:srgbClr val="FFFFFF"/>
              </a:solidFill>
              <a:latin typeface="Open Sans"/>
              <a:ea typeface="Open Sans"/>
              <a:cs typeface="Open Sans"/>
              <a:sym typeface="Open Sans"/>
            </a:endParaRPr>
          </a:p>
        </p:txBody>
      </p:sp>
      <p:sp>
        <p:nvSpPr>
          <p:cNvPr id="24" name="TextBox 24"/>
          <p:cNvSpPr txBox="1"/>
          <p:nvPr/>
        </p:nvSpPr>
        <p:spPr>
          <a:xfrm>
            <a:off x="10725331" y="1802455"/>
            <a:ext cx="7112763" cy="6785610"/>
          </a:xfrm>
          <a:prstGeom prst="rect">
            <a:avLst/>
          </a:prstGeom>
        </p:spPr>
        <p:txBody>
          <a:bodyPr lIns="0" tIns="0" rIns="0" bIns="0" rtlCol="0" anchor="t">
            <a:spAutoFit/>
          </a:bodyPr>
          <a:lstStyle/>
          <a:p>
            <a:pPr algn="l">
              <a:lnSpc>
                <a:spcPts val="4184"/>
              </a:lnSpc>
            </a:pPr>
            <a:r>
              <a:rPr lang="en-US" sz="2699" b="1">
                <a:solidFill>
                  <a:srgbClr val="000000"/>
                </a:solidFill>
                <a:latin typeface="Open Sans Bold"/>
                <a:ea typeface="Open Sans Bold"/>
                <a:cs typeface="Open Sans Bold"/>
                <a:sym typeface="Open Sans Bold"/>
              </a:rPr>
              <a:t>3. Testing the Model:</a:t>
            </a:r>
          </a:p>
          <a:p>
            <a:pPr marL="582928" lvl="1" indent="-291464" algn="l">
              <a:lnSpc>
                <a:spcPts val="4184"/>
              </a:lnSpc>
              <a:buFont typeface="Arial"/>
              <a:buChar char="•"/>
            </a:pPr>
            <a:r>
              <a:rPr lang="en-US" sz="2699">
                <a:solidFill>
                  <a:srgbClr val="000000"/>
                </a:solidFill>
                <a:latin typeface="Open Sans"/>
                <a:ea typeface="Open Sans"/>
                <a:cs typeface="Open Sans"/>
                <a:sym typeface="Open Sans"/>
              </a:rPr>
              <a:t>Assess performance with the testing set.</a:t>
            </a:r>
          </a:p>
          <a:p>
            <a:pPr marL="582928" lvl="1" indent="-291464" algn="l">
              <a:lnSpc>
                <a:spcPts val="4184"/>
              </a:lnSpc>
              <a:buFont typeface="Arial"/>
              <a:buChar char="•"/>
            </a:pPr>
            <a:r>
              <a:rPr lang="en-US" sz="2699">
                <a:solidFill>
                  <a:srgbClr val="000000"/>
                </a:solidFill>
                <a:latin typeface="Open Sans"/>
                <a:ea typeface="Open Sans"/>
                <a:cs typeface="Open Sans"/>
                <a:sym typeface="Open Sans"/>
              </a:rPr>
              <a:t>Measure accuracy, precision, and recall.</a:t>
            </a:r>
          </a:p>
          <a:p>
            <a:pPr algn="l">
              <a:lnSpc>
                <a:spcPts val="4184"/>
              </a:lnSpc>
            </a:pPr>
            <a:r>
              <a:rPr lang="en-US" sz="2699" b="1">
                <a:solidFill>
                  <a:srgbClr val="000000"/>
                </a:solidFill>
                <a:latin typeface="Open Sans Bold"/>
                <a:ea typeface="Open Sans Bold"/>
                <a:cs typeface="Open Sans Bold"/>
                <a:sym typeface="Open Sans Bold"/>
              </a:rPr>
              <a:t>4. Random Forest Mechanism:</a:t>
            </a:r>
          </a:p>
          <a:p>
            <a:pPr marL="582928" lvl="1" indent="-291464" algn="l">
              <a:lnSpc>
                <a:spcPts val="4184"/>
              </a:lnSpc>
              <a:buFont typeface="Arial"/>
              <a:buChar char="•"/>
            </a:pPr>
            <a:r>
              <a:rPr lang="en-US" sz="2699">
                <a:solidFill>
                  <a:srgbClr val="000000"/>
                </a:solidFill>
                <a:latin typeface="Open Sans"/>
                <a:ea typeface="Open Sans"/>
                <a:cs typeface="Open Sans"/>
                <a:sym typeface="Open Sans"/>
              </a:rPr>
              <a:t>Ensemble of Decision Trees: Constructs multiple trees from random training data subsets, capturing diverse data aspects.</a:t>
            </a:r>
          </a:p>
          <a:p>
            <a:pPr marL="582928" lvl="1" indent="-291464" algn="l">
              <a:lnSpc>
                <a:spcPts val="4184"/>
              </a:lnSpc>
              <a:buFont typeface="Arial"/>
              <a:buChar char="•"/>
            </a:pPr>
            <a:r>
              <a:rPr lang="en-US" sz="2699">
                <a:solidFill>
                  <a:srgbClr val="000000"/>
                </a:solidFill>
                <a:latin typeface="Open Sans"/>
                <a:ea typeface="Open Sans"/>
                <a:cs typeface="Open Sans"/>
                <a:sym typeface="Open Sans"/>
              </a:rPr>
              <a:t>Aggregation for Accuracy: Combines predictions via majority voting to improve accuracy and minimize overfitting, leading to a stronger classification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86411" y="2105463"/>
            <a:ext cx="7956703" cy="7956703"/>
          </a:xfrm>
          <a:prstGeom prst="rect">
            <a:avLst/>
          </a:prstGeom>
        </p:spPr>
      </p:pic>
      <p:grpSp>
        <p:nvGrpSpPr>
          <p:cNvPr id="3" name="Group 3"/>
          <p:cNvGrpSpPr/>
          <p:nvPr/>
        </p:nvGrpSpPr>
        <p:grpSpPr>
          <a:xfrm>
            <a:off x="8510867" y="457494"/>
            <a:ext cx="9777133" cy="1495425"/>
            <a:chOff x="0" y="0"/>
            <a:chExt cx="2575047" cy="393857"/>
          </a:xfrm>
        </p:grpSpPr>
        <p:sp>
          <p:nvSpPr>
            <p:cNvPr id="4" name="Freeform 4"/>
            <p:cNvSpPr/>
            <p:nvPr/>
          </p:nvSpPr>
          <p:spPr>
            <a:xfrm>
              <a:off x="0" y="0"/>
              <a:ext cx="2575047" cy="393857"/>
            </a:xfrm>
            <a:custGeom>
              <a:avLst/>
              <a:gdLst/>
              <a:ahLst/>
              <a:cxnLst/>
              <a:rect l="l" t="t" r="r" b="b"/>
              <a:pathLst>
                <a:path w="2575047" h="393857">
                  <a:moveTo>
                    <a:pt x="0" y="0"/>
                  </a:moveTo>
                  <a:lnTo>
                    <a:pt x="2575047" y="0"/>
                  </a:lnTo>
                  <a:lnTo>
                    <a:pt x="2575047" y="393857"/>
                  </a:lnTo>
                  <a:lnTo>
                    <a:pt x="0" y="393857"/>
                  </a:lnTo>
                  <a:close/>
                </a:path>
              </a:pathLst>
            </a:custGeom>
            <a:solidFill>
              <a:srgbClr val="17726D"/>
            </a:solidFill>
          </p:spPr>
        </p:sp>
        <p:sp>
          <p:nvSpPr>
            <p:cNvPr id="5" name="TextBox 5"/>
            <p:cNvSpPr txBox="1"/>
            <p:nvPr/>
          </p:nvSpPr>
          <p:spPr>
            <a:xfrm>
              <a:off x="0" y="-47625"/>
              <a:ext cx="2575047" cy="441482"/>
            </a:xfrm>
            <a:prstGeom prst="rect">
              <a:avLst/>
            </a:prstGeom>
          </p:spPr>
          <p:txBody>
            <a:bodyPr lIns="50800" tIns="50800" rIns="50800" bIns="50800" rtlCol="0" anchor="ctr"/>
            <a:lstStyle/>
            <a:p>
              <a:pPr algn="ctr">
                <a:lnSpc>
                  <a:spcPts val="2479"/>
                </a:lnSpc>
              </a:pPr>
              <a:endParaRPr/>
            </a:p>
          </p:txBody>
        </p:sp>
      </p:grpSp>
      <p:grpSp>
        <p:nvGrpSpPr>
          <p:cNvPr id="6" name="Group 6"/>
          <p:cNvGrpSpPr/>
          <p:nvPr/>
        </p:nvGrpSpPr>
        <p:grpSpPr>
          <a:xfrm>
            <a:off x="15516967" y="7065996"/>
            <a:ext cx="4384608" cy="438460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9" name="TextBox 9"/>
          <p:cNvSpPr txBox="1"/>
          <p:nvPr/>
        </p:nvSpPr>
        <p:spPr>
          <a:xfrm>
            <a:off x="839945" y="562269"/>
            <a:ext cx="7670922"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RESULTS</a:t>
            </a:r>
          </a:p>
        </p:txBody>
      </p:sp>
      <p:sp>
        <p:nvSpPr>
          <p:cNvPr id="10" name="TextBox 10"/>
          <p:cNvSpPr txBox="1"/>
          <p:nvPr/>
        </p:nvSpPr>
        <p:spPr>
          <a:xfrm>
            <a:off x="849470" y="1556679"/>
            <a:ext cx="7661397"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CLIENT’S SATISFACTION</a:t>
            </a:r>
          </a:p>
        </p:txBody>
      </p:sp>
      <p:sp>
        <p:nvSpPr>
          <p:cNvPr id="11" name="TextBox 11"/>
          <p:cNvSpPr txBox="1"/>
          <p:nvPr/>
        </p:nvSpPr>
        <p:spPr>
          <a:xfrm>
            <a:off x="1799441" y="5835027"/>
            <a:ext cx="4730644" cy="1371594"/>
          </a:xfrm>
          <a:prstGeom prst="rect">
            <a:avLst/>
          </a:prstGeom>
        </p:spPr>
        <p:txBody>
          <a:bodyPr lIns="0" tIns="0" rIns="0" bIns="0" rtlCol="0" anchor="t">
            <a:spAutoFit/>
          </a:bodyPr>
          <a:lstStyle/>
          <a:p>
            <a:pPr algn="ctr">
              <a:lnSpc>
                <a:spcPts val="10499"/>
              </a:lnSpc>
            </a:pPr>
            <a:r>
              <a:rPr lang="en-US" sz="9999" b="1">
                <a:solidFill>
                  <a:srgbClr val="17726D"/>
                </a:solidFill>
                <a:latin typeface="Inter Heavy"/>
                <a:ea typeface="Inter Heavy"/>
                <a:cs typeface="Inter Heavy"/>
                <a:sym typeface="Inter Heavy"/>
              </a:rPr>
              <a:t>93%</a:t>
            </a:r>
          </a:p>
        </p:txBody>
      </p:sp>
      <p:sp>
        <p:nvSpPr>
          <p:cNvPr id="12" name="TextBox 12"/>
          <p:cNvSpPr txBox="1"/>
          <p:nvPr/>
        </p:nvSpPr>
        <p:spPr>
          <a:xfrm>
            <a:off x="8510867" y="2635172"/>
            <a:ext cx="8748433" cy="5686426"/>
          </a:xfrm>
          <a:prstGeom prst="rect">
            <a:avLst/>
          </a:prstGeom>
        </p:spPr>
        <p:txBody>
          <a:bodyPr lIns="0" tIns="0" rIns="0" bIns="0" rtlCol="0" anchor="t">
            <a:spAutoFit/>
          </a:bodyPr>
          <a:lstStyle/>
          <a:p>
            <a:pPr marL="647697" lvl="1" indent="-323848" algn="just">
              <a:lnSpc>
                <a:spcPts val="5099"/>
              </a:lnSpc>
              <a:buFont typeface="Arial"/>
              <a:buChar char="•"/>
            </a:pPr>
            <a:r>
              <a:rPr lang="en-US" sz="2999">
                <a:solidFill>
                  <a:srgbClr val="000000"/>
                </a:solidFill>
                <a:latin typeface="Open Sans"/>
                <a:ea typeface="Open Sans"/>
                <a:cs typeface="Open Sans"/>
                <a:sym typeface="Open Sans"/>
              </a:rPr>
              <a:t>The Random Forest model achieved an accuracy of 93% on the test data.</a:t>
            </a:r>
          </a:p>
          <a:p>
            <a:pPr marL="647697" lvl="1" indent="-323848" algn="just">
              <a:lnSpc>
                <a:spcPts val="5099"/>
              </a:lnSpc>
              <a:buFont typeface="Arial"/>
              <a:buChar char="•"/>
            </a:pPr>
            <a:r>
              <a:rPr lang="en-US" sz="2999">
                <a:solidFill>
                  <a:srgbClr val="000000"/>
                </a:solidFill>
                <a:latin typeface="Open Sans"/>
                <a:ea typeface="Open Sans"/>
                <a:cs typeface="Open Sans"/>
                <a:sym typeface="Open Sans"/>
              </a:rPr>
              <a:t>The system can accurately predict whether a wine is of good or poor quality based on its chemical composition.</a:t>
            </a:r>
          </a:p>
          <a:p>
            <a:pPr marL="647697" lvl="1" indent="-323848" algn="just">
              <a:lnSpc>
                <a:spcPts val="5099"/>
              </a:lnSpc>
              <a:buFont typeface="Arial"/>
              <a:buChar char="•"/>
            </a:pPr>
            <a:r>
              <a:rPr lang="en-US" sz="2999">
                <a:solidFill>
                  <a:srgbClr val="000000"/>
                </a:solidFill>
                <a:latin typeface="Open Sans"/>
                <a:ea typeface="Open Sans"/>
                <a:cs typeface="Open Sans"/>
                <a:sym typeface="Open Sans"/>
              </a:rPr>
              <a:t>Feature analysis indicates that citric acid positively correlates with quality, while volatile acidity negatively correlates.</a:t>
            </a:r>
          </a:p>
          <a:p>
            <a:pPr marL="0" lvl="0" indent="0" algn="just">
              <a:lnSpc>
                <a:spcPts val="5099"/>
              </a:lnSpc>
            </a:pPr>
            <a:endParaRPr lang="en-US" sz="2999">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3901" y="3086100"/>
            <a:ext cx="5973746" cy="7048667"/>
          </a:xfrm>
          <a:custGeom>
            <a:avLst/>
            <a:gdLst/>
            <a:ahLst/>
            <a:cxnLst/>
            <a:rect l="l" t="t" r="r" b="b"/>
            <a:pathLst>
              <a:path w="5973746" h="7048667">
                <a:moveTo>
                  <a:pt x="0" y="0"/>
                </a:moveTo>
                <a:lnTo>
                  <a:pt x="5973745" y="0"/>
                </a:lnTo>
                <a:lnTo>
                  <a:pt x="5973745" y="7048667"/>
                </a:lnTo>
                <a:lnTo>
                  <a:pt x="0" y="7048667"/>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028700"/>
            <a:ext cx="18288000" cy="1495425"/>
            <a:chOff x="0" y="0"/>
            <a:chExt cx="4816593" cy="393857"/>
          </a:xfrm>
        </p:grpSpPr>
        <p:sp>
          <p:nvSpPr>
            <p:cNvPr id="4" name="Freeform 4"/>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sp>
        <p:sp>
          <p:nvSpPr>
            <p:cNvPr id="5" name="TextBox 5"/>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grpSp>
        <p:nvGrpSpPr>
          <p:cNvPr id="6" name="Group 6"/>
          <p:cNvGrpSpPr/>
          <p:nvPr/>
        </p:nvGrpSpPr>
        <p:grpSpPr>
          <a:xfrm>
            <a:off x="15357705" y="7637029"/>
            <a:ext cx="4136867" cy="41368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9" name="TextBox 9"/>
          <p:cNvSpPr txBox="1"/>
          <p:nvPr/>
        </p:nvSpPr>
        <p:spPr>
          <a:xfrm>
            <a:off x="839945" y="1336357"/>
            <a:ext cx="8147912" cy="984885"/>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CONCLUSION</a:t>
            </a:r>
          </a:p>
        </p:txBody>
      </p:sp>
      <p:sp>
        <p:nvSpPr>
          <p:cNvPr id="10" name="TextBox 10"/>
          <p:cNvSpPr txBox="1"/>
          <p:nvPr/>
        </p:nvSpPr>
        <p:spPr>
          <a:xfrm>
            <a:off x="1028700" y="3428037"/>
            <a:ext cx="16230600" cy="2661285"/>
          </a:xfrm>
          <a:prstGeom prst="rect">
            <a:avLst/>
          </a:prstGeom>
        </p:spPr>
        <p:txBody>
          <a:bodyPr lIns="0" tIns="0" rIns="0" bIns="0" rtlCol="0" anchor="t">
            <a:spAutoFit/>
          </a:bodyPr>
          <a:lstStyle/>
          <a:p>
            <a:pPr algn="just">
              <a:lnSpc>
                <a:spcPts val="4499"/>
              </a:lnSpc>
            </a:pPr>
            <a:r>
              <a:rPr lang="en-US" sz="2999">
                <a:solidFill>
                  <a:srgbClr val="000000"/>
                </a:solidFill>
                <a:latin typeface="Open Sans"/>
                <a:ea typeface="Open Sans"/>
                <a:cs typeface="Open Sans"/>
                <a:sym typeface="Open Sans"/>
              </a:rPr>
              <a:t>The Wine Quality Prediction System offers an efficient means of assessing wine quality through machine learning. The Random Forest Classifier demonstrated high accuracy, highlighting the potential of machine learning models in automating and enhancing traditional quality assessment processes within the wine industry.</a:t>
            </a:r>
          </a:p>
          <a:p>
            <a:pPr marL="0" lvl="0" indent="0" algn="just">
              <a:lnSpc>
                <a:spcPts val="3450"/>
              </a:lnSpc>
            </a:pPr>
            <a:endParaRPr lang="en-US" sz="2999">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0" y="1028700"/>
            <a:ext cx="18288000" cy="1495425"/>
            <a:chOff x="0" y="0"/>
            <a:chExt cx="4816593" cy="393857"/>
          </a:xfrm>
        </p:grpSpPr>
        <p:sp>
          <p:nvSpPr>
            <p:cNvPr id="10" name="Freeform 10"/>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sp>
        <p:sp>
          <p:nvSpPr>
            <p:cNvPr id="11" name="TextBox 11"/>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12" name="TextBox 12"/>
          <p:cNvSpPr txBox="1"/>
          <p:nvPr/>
        </p:nvSpPr>
        <p:spPr>
          <a:xfrm>
            <a:off x="839945" y="1336357"/>
            <a:ext cx="8147912" cy="984885"/>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REFERENCES</a:t>
            </a:r>
          </a:p>
        </p:txBody>
      </p:sp>
      <p:sp>
        <p:nvSpPr>
          <p:cNvPr id="13" name="TextBox 13"/>
          <p:cNvSpPr txBox="1"/>
          <p:nvPr/>
        </p:nvSpPr>
        <p:spPr>
          <a:xfrm>
            <a:off x="1028700" y="3774757"/>
            <a:ext cx="16230600" cy="2661285"/>
          </a:xfrm>
          <a:prstGeom prst="rect">
            <a:avLst/>
          </a:prstGeom>
        </p:spPr>
        <p:txBody>
          <a:bodyPr lIns="0" tIns="0" rIns="0" bIns="0" rtlCol="0" anchor="t">
            <a:spAutoFit/>
          </a:bodyPr>
          <a:lstStyle/>
          <a:p>
            <a:pPr algn="just">
              <a:lnSpc>
                <a:spcPts val="4499"/>
              </a:lnSpc>
            </a:pPr>
            <a:r>
              <a:rPr lang="en-US" sz="2999">
                <a:solidFill>
                  <a:srgbClr val="000000"/>
                </a:solidFill>
                <a:latin typeface="Open Sans"/>
                <a:ea typeface="Open Sans"/>
                <a:cs typeface="Open Sans"/>
                <a:sym typeface="Open Sans"/>
              </a:rPr>
              <a:t>Siddhardhan, "Wine Quality Prediction System" (YouTube Video)</a:t>
            </a:r>
          </a:p>
          <a:p>
            <a:pPr algn="just">
              <a:lnSpc>
                <a:spcPts val="4499"/>
              </a:lnSpc>
            </a:pPr>
            <a:r>
              <a:rPr lang="en-US" sz="2999">
                <a:solidFill>
                  <a:srgbClr val="000000"/>
                </a:solidFill>
                <a:latin typeface="Open Sans"/>
                <a:ea typeface="Open Sans"/>
                <a:cs typeface="Open Sans"/>
                <a:sym typeface="Open Sans"/>
              </a:rPr>
              <a:t>Kaggle, "Wine Quality Dataset“</a:t>
            </a:r>
          </a:p>
          <a:p>
            <a:pPr algn="just">
              <a:lnSpc>
                <a:spcPts val="4499"/>
              </a:lnSpc>
            </a:pPr>
            <a:r>
              <a:rPr lang="en-US" sz="2999">
                <a:solidFill>
                  <a:srgbClr val="000000"/>
                </a:solidFill>
                <a:latin typeface="Open Sans"/>
                <a:ea typeface="Open Sans"/>
                <a:cs typeface="Open Sans"/>
                <a:sym typeface="Open Sans"/>
              </a:rPr>
              <a:t>Scikit-learn documentation for Random Forest Classifier</a:t>
            </a:r>
          </a:p>
          <a:p>
            <a:pPr algn="just">
              <a:lnSpc>
                <a:spcPts val="4499"/>
              </a:lnSpc>
            </a:pPr>
            <a:r>
              <a:rPr lang="en-US" sz="2999">
                <a:solidFill>
                  <a:srgbClr val="000000"/>
                </a:solidFill>
                <a:latin typeface="Open Sans"/>
                <a:ea typeface="Open Sans"/>
                <a:cs typeface="Open Sans"/>
                <a:sym typeface="Open Sans"/>
              </a:rPr>
              <a:t>Google Collaboratory for code execution</a:t>
            </a:r>
          </a:p>
          <a:p>
            <a:pPr marL="0" lvl="0" indent="0" algn="just">
              <a:lnSpc>
                <a:spcPts val="3450"/>
              </a:lnSpc>
            </a:pPr>
            <a:endParaRPr lang="en-US" sz="2999">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785978" y="1231643"/>
            <a:ext cx="4758515" cy="47585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7764303" y="6802807"/>
            <a:ext cx="4413423" cy="3304550"/>
          </a:xfrm>
          <a:custGeom>
            <a:avLst/>
            <a:gdLst/>
            <a:ahLst/>
            <a:cxnLst/>
            <a:rect l="l" t="t" r="r" b="b"/>
            <a:pathLst>
              <a:path w="4413423" h="3304550">
                <a:moveTo>
                  <a:pt x="0" y="0"/>
                </a:moveTo>
                <a:lnTo>
                  <a:pt x="4413423" y="0"/>
                </a:lnTo>
                <a:lnTo>
                  <a:pt x="4413423" y="3304550"/>
                </a:lnTo>
                <a:lnTo>
                  <a:pt x="0" y="3304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779171" y="7491880"/>
            <a:ext cx="4737182" cy="2285690"/>
          </a:xfrm>
          <a:custGeom>
            <a:avLst/>
            <a:gdLst/>
            <a:ahLst/>
            <a:cxnLst/>
            <a:rect l="l" t="t" r="r" b="b"/>
            <a:pathLst>
              <a:path w="4737182" h="2285690">
                <a:moveTo>
                  <a:pt x="0" y="0"/>
                </a:moveTo>
                <a:lnTo>
                  <a:pt x="4737182" y="0"/>
                </a:lnTo>
                <a:lnTo>
                  <a:pt x="4737182" y="2285690"/>
                </a:lnTo>
                <a:lnTo>
                  <a:pt x="0" y="2285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981075" y="2884046"/>
            <a:ext cx="14166687" cy="2669325"/>
          </a:xfrm>
          <a:prstGeom prst="rect">
            <a:avLst/>
          </a:prstGeom>
        </p:spPr>
        <p:txBody>
          <a:bodyPr lIns="0" tIns="0" rIns="0" bIns="0" rtlCol="0" anchor="t">
            <a:spAutoFit/>
          </a:bodyPr>
          <a:lstStyle/>
          <a:p>
            <a:pPr algn="l">
              <a:lnSpc>
                <a:spcPts val="21873"/>
              </a:lnSpc>
            </a:pPr>
            <a:r>
              <a:rPr lang="en-US" sz="15624" b="1">
                <a:solidFill>
                  <a:srgbClr val="17726D"/>
                </a:solidFill>
                <a:latin typeface="Inter Bold"/>
                <a:ea typeface="Inter Bold"/>
                <a:cs typeface="Inter Bold"/>
                <a:sym typeface="Inter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1559323"/>
            <a:ext cx="7168383" cy="7168355"/>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t="-17227" b="-17227"/>
              </a:stretch>
            </a:blipFill>
          </p:spPr>
        </p:sp>
      </p:grpSp>
      <p:sp>
        <p:nvSpPr>
          <p:cNvPr id="7" name="AutoShape 7"/>
          <p:cNvSpPr/>
          <p:nvPr/>
        </p:nvSpPr>
        <p:spPr>
          <a:xfrm flipV="1">
            <a:off x="9091167" y="3525732"/>
            <a:ext cx="4351856" cy="0"/>
          </a:xfrm>
          <a:prstGeom prst="line">
            <a:avLst/>
          </a:prstGeom>
          <a:ln w="76200" cap="flat">
            <a:solidFill>
              <a:srgbClr val="EAE4D2"/>
            </a:solidFill>
            <a:prstDash val="solid"/>
            <a:headEnd type="none" w="sm" len="sm"/>
            <a:tailEnd type="none" w="sm" len="sm"/>
          </a:ln>
        </p:spPr>
      </p:sp>
      <p:sp>
        <p:nvSpPr>
          <p:cNvPr id="8" name="Freeform 8"/>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028700" y="8881660"/>
            <a:ext cx="715180" cy="71518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TextBox 12"/>
          <p:cNvSpPr txBox="1"/>
          <p:nvPr/>
        </p:nvSpPr>
        <p:spPr>
          <a:xfrm>
            <a:off x="9091101" y="1664098"/>
            <a:ext cx="8168199"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ABSTRACT</a:t>
            </a:r>
          </a:p>
        </p:txBody>
      </p:sp>
      <p:grpSp>
        <p:nvGrpSpPr>
          <p:cNvPr id="13" name="Group 13"/>
          <p:cNvGrpSpPr/>
          <p:nvPr/>
        </p:nvGrpSpPr>
        <p:grpSpPr>
          <a:xfrm>
            <a:off x="14871011" y="6031106"/>
            <a:ext cx="5402508" cy="54025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TextBox 16"/>
          <p:cNvSpPr txBox="1"/>
          <p:nvPr/>
        </p:nvSpPr>
        <p:spPr>
          <a:xfrm>
            <a:off x="9144000" y="3879978"/>
            <a:ext cx="8115300" cy="4220337"/>
          </a:xfrm>
          <a:prstGeom prst="rect">
            <a:avLst/>
          </a:prstGeom>
        </p:spPr>
        <p:txBody>
          <a:bodyPr lIns="0" tIns="0" rIns="0" bIns="0" rtlCol="0" anchor="t">
            <a:spAutoFit/>
          </a:bodyPr>
          <a:lstStyle/>
          <a:p>
            <a:pPr marL="518160" lvl="1" indent="-259080" algn="just">
              <a:lnSpc>
                <a:spcPts val="4224"/>
              </a:lnSpc>
              <a:buFont typeface="Arial"/>
              <a:buChar char="•"/>
            </a:pPr>
            <a:r>
              <a:rPr lang="en-US" sz="2400" spc="96">
                <a:solidFill>
                  <a:srgbClr val="000000"/>
                </a:solidFill>
                <a:latin typeface="Open Sans"/>
                <a:ea typeface="Open Sans"/>
                <a:cs typeface="Open Sans"/>
                <a:sym typeface="Open Sans"/>
              </a:rPr>
              <a:t>Objective: Develop a machine learning model to predict wine quality based on chemical parameters.</a:t>
            </a:r>
          </a:p>
          <a:p>
            <a:pPr marL="518160" lvl="1" indent="-259080" algn="just">
              <a:lnSpc>
                <a:spcPts val="4224"/>
              </a:lnSpc>
              <a:buFont typeface="Arial"/>
              <a:buChar char="•"/>
            </a:pPr>
            <a:r>
              <a:rPr lang="en-US" sz="2400" spc="96">
                <a:solidFill>
                  <a:srgbClr val="000000"/>
                </a:solidFill>
                <a:latin typeface="Open Sans"/>
                <a:ea typeface="Open Sans"/>
                <a:cs typeface="Open Sans"/>
                <a:sym typeface="Open Sans"/>
              </a:rPr>
              <a:t>Method: Utilize the Random Forest algorithm trained on the Wine Quality Dataset from Kaggle.</a:t>
            </a:r>
          </a:p>
          <a:p>
            <a:pPr marL="518160" lvl="1" indent="-259080" algn="just">
              <a:lnSpc>
                <a:spcPts val="4224"/>
              </a:lnSpc>
              <a:buFont typeface="Arial"/>
              <a:buChar char="•"/>
            </a:pPr>
            <a:r>
              <a:rPr lang="en-US" sz="2400" spc="96">
                <a:solidFill>
                  <a:srgbClr val="000000"/>
                </a:solidFill>
                <a:latin typeface="Open Sans"/>
                <a:ea typeface="Open Sans"/>
                <a:cs typeface="Open Sans"/>
                <a:sym typeface="Open Sans"/>
              </a:rPr>
              <a:t>Outcome: Achieve a model accuracy of 93%, facilitating efficient quality assessment for wine manufacturers.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1895342" y="1135661"/>
            <a:ext cx="5363958" cy="8015678"/>
            <a:chOff x="0" y="0"/>
            <a:chExt cx="7151943" cy="10687570"/>
          </a:xfrm>
        </p:grpSpPr>
        <p:sp>
          <p:nvSpPr>
            <p:cNvPr id="12" name="AutoShape 12"/>
            <p:cNvSpPr/>
            <p:nvPr/>
          </p:nvSpPr>
          <p:spPr>
            <a:xfrm>
              <a:off x="0" y="0"/>
              <a:ext cx="7151943" cy="10687570"/>
            </a:xfrm>
            <a:prstGeom prst="rect">
              <a:avLst/>
            </a:prstGeom>
            <a:solidFill>
              <a:srgbClr val="EAE4D2"/>
            </a:solidFill>
          </p:spPr>
        </p:sp>
      </p:grpSp>
      <p:grpSp>
        <p:nvGrpSpPr>
          <p:cNvPr id="13" name="Group 13"/>
          <p:cNvGrpSpPr/>
          <p:nvPr/>
        </p:nvGrpSpPr>
        <p:grpSpPr>
          <a:xfrm>
            <a:off x="3268930" y="-1565593"/>
            <a:ext cx="5402508" cy="54025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AutoShape 16"/>
          <p:cNvSpPr/>
          <p:nvPr/>
        </p:nvSpPr>
        <p:spPr>
          <a:xfrm>
            <a:off x="1085850" y="2994092"/>
            <a:ext cx="0" cy="1442010"/>
          </a:xfrm>
          <a:prstGeom prst="line">
            <a:avLst/>
          </a:prstGeom>
          <a:ln w="76200" cap="flat">
            <a:solidFill>
              <a:srgbClr val="EAE4D2"/>
            </a:solidFill>
            <a:prstDash val="solid"/>
            <a:headEnd type="none" w="sm" len="sm"/>
            <a:tailEnd type="none" w="sm" len="sm"/>
          </a:ln>
        </p:spPr>
      </p:sp>
      <p:grpSp>
        <p:nvGrpSpPr>
          <p:cNvPr id="17" name="Group 17"/>
          <p:cNvGrpSpPr/>
          <p:nvPr/>
        </p:nvGrpSpPr>
        <p:grpSpPr>
          <a:xfrm>
            <a:off x="10196488" y="1215940"/>
            <a:ext cx="715180" cy="7151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Freeform 20"/>
          <p:cNvSpPr/>
          <p:nvPr/>
        </p:nvSpPr>
        <p:spPr>
          <a:xfrm>
            <a:off x="12892825" y="2118360"/>
            <a:ext cx="3368993" cy="4114800"/>
          </a:xfrm>
          <a:custGeom>
            <a:avLst/>
            <a:gdLst/>
            <a:ahLst/>
            <a:cxnLst/>
            <a:rect l="l" t="t" r="r" b="b"/>
            <a:pathLst>
              <a:path w="3368993" h="4114800">
                <a:moveTo>
                  <a:pt x="0" y="0"/>
                </a:moveTo>
                <a:lnTo>
                  <a:pt x="3368992" y="0"/>
                </a:lnTo>
                <a:lnTo>
                  <a:pt x="33689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321619" y="2870267"/>
            <a:ext cx="9882968" cy="5820537"/>
          </a:xfrm>
          <a:prstGeom prst="rect">
            <a:avLst/>
          </a:prstGeom>
        </p:spPr>
        <p:txBody>
          <a:bodyPr lIns="0" tIns="0" rIns="0" bIns="0" rtlCol="0" anchor="t">
            <a:spAutoFit/>
          </a:bodyPr>
          <a:lstStyle/>
          <a:p>
            <a:pPr algn="just">
              <a:lnSpc>
                <a:spcPts val="4224"/>
              </a:lnSpc>
            </a:pPr>
            <a:r>
              <a:rPr lang="en-US" sz="2400" spc="96">
                <a:solidFill>
                  <a:srgbClr val="000000"/>
                </a:solidFill>
                <a:latin typeface="Open Sans"/>
                <a:ea typeface="Open Sans"/>
                <a:cs typeface="Open Sans"/>
                <a:sym typeface="Open Sans"/>
              </a:rPr>
              <a:t>•Machine learning applications in the food and beverage industry.</a:t>
            </a:r>
          </a:p>
          <a:p>
            <a:pPr algn="just">
              <a:lnSpc>
                <a:spcPts val="4224"/>
              </a:lnSpc>
            </a:pPr>
            <a:r>
              <a:rPr lang="en-US" sz="2400" spc="96">
                <a:solidFill>
                  <a:srgbClr val="000000"/>
                </a:solidFill>
                <a:latin typeface="Open Sans"/>
                <a:ea typeface="Open Sans"/>
                <a:cs typeface="Open Sans"/>
                <a:sym typeface="Open Sans"/>
              </a:rPr>
              <a:t>•Use of chemical parameters to determine wine quality</a:t>
            </a:r>
          </a:p>
          <a:p>
            <a:pPr algn="just">
              <a:lnSpc>
                <a:spcPts val="4224"/>
              </a:lnSpc>
            </a:pPr>
            <a:r>
              <a:rPr lang="en-US" sz="2400" spc="96">
                <a:solidFill>
                  <a:srgbClr val="000000"/>
                </a:solidFill>
                <a:latin typeface="Open Sans"/>
                <a:ea typeface="Open Sans"/>
                <a:cs typeface="Open Sans"/>
                <a:sym typeface="Open Sans"/>
              </a:rPr>
              <a:t>•Role of machine learning in predicting wine quality</a:t>
            </a:r>
          </a:p>
          <a:p>
            <a:pPr algn="just">
              <a:lnSpc>
                <a:spcPts val="4224"/>
              </a:lnSpc>
            </a:pPr>
            <a:endParaRPr lang="en-US" sz="2400" spc="96">
              <a:solidFill>
                <a:srgbClr val="000000"/>
              </a:solidFill>
              <a:latin typeface="Open Sans"/>
              <a:ea typeface="Open Sans"/>
              <a:cs typeface="Open Sans"/>
              <a:sym typeface="Open Sans"/>
            </a:endParaRPr>
          </a:p>
          <a:p>
            <a:pPr algn="just">
              <a:lnSpc>
                <a:spcPts val="4224"/>
              </a:lnSpc>
            </a:pPr>
            <a:r>
              <a:rPr lang="en-US" sz="2400" spc="96">
                <a:solidFill>
                  <a:srgbClr val="000000"/>
                </a:solidFill>
                <a:latin typeface="Open Sans"/>
                <a:ea typeface="Open Sans"/>
                <a:cs typeface="Open Sans"/>
                <a:sym typeface="Open Sans"/>
              </a:rPr>
              <a:t>Problem Statement</a:t>
            </a:r>
          </a:p>
          <a:p>
            <a:pPr algn="just">
              <a:lnSpc>
                <a:spcPts val="4224"/>
              </a:lnSpc>
            </a:pPr>
            <a:r>
              <a:rPr lang="en-US" sz="2400" spc="96">
                <a:solidFill>
                  <a:srgbClr val="000000"/>
                </a:solidFill>
                <a:latin typeface="Open Sans"/>
                <a:ea typeface="Open Sans"/>
                <a:cs typeface="Open Sans"/>
                <a:sym typeface="Open Sans"/>
              </a:rPr>
              <a:t>•A wine company wants to create a new wine brand</a:t>
            </a:r>
          </a:p>
          <a:p>
            <a:pPr algn="just">
              <a:lnSpc>
                <a:spcPts val="4224"/>
              </a:lnSpc>
            </a:pPr>
            <a:r>
              <a:rPr lang="en-US" sz="2400" spc="96">
                <a:solidFill>
                  <a:srgbClr val="000000"/>
                </a:solidFill>
                <a:latin typeface="Open Sans"/>
                <a:ea typeface="Open Sans"/>
                <a:cs typeface="Open Sans"/>
                <a:sym typeface="Open Sans"/>
              </a:rPr>
              <a:t>•The goal is to predict wine quality using several chemical parameters</a:t>
            </a:r>
          </a:p>
          <a:p>
            <a:pPr algn="just">
              <a:lnSpc>
                <a:spcPts val="4224"/>
              </a:lnSpc>
            </a:pPr>
            <a:r>
              <a:rPr lang="en-US" sz="2400" spc="96">
                <a:solidFill>
                  <a:srgbClr val="000000"/>
                </a:solidFill>
                <a:latin typeface="Open Sans"/>
                <a:ea typeface="Open Sans"/>
                <a:cs typeface="Open Sans"/>
                <a:sym typeface="Open Sans"/>
              </a:rPr>
              <a:t>•Need for an automated system to classify wine quality</a:t>
            </a:r>
          </a:p>
          <a:p>
            <a:pPr marL="0" lvl="0" indent="0" algn="just">
              <a:lnSpc>
                <a:spcPts val="4224"/>
              </a:lnSpc>
            </a:pPr>
            <a:endParaRPr lang="en-US" sz="2400" spc="96">
              <a:solidFill>
                <a:srgbClr val="000000"/>
              </a:solidFill>
              <a:latin typeface="Open Sans"/>
              <a:ea typeface="Open Sans"/>
              <a:cs typeface="Open Sans"/>
              <a:sym typeface="Open Sans"/>
            </a:endParaRPr>
          </a:p>
        </p:txBody>
      </p:sp>
      <p:sp>
        <p:nvSpPr>
          <p:cNvPr id="22" name="TextBox 22"/>
          <p:cNvSpPr txBox="1"/>
          <p:nvPr/>
        </p:nvSpPr>
        <p:spPr>
          <a:xfrm>
            <a:off x="1028700" y="1133475"/>
            <a:ext cx="7158103"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76198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0"/>
            <a:ext cx="5925122" cy="9258300"/>
            <a:chOff x="0" y="0"/>
            <a:chExt cx="7900163" cy="12344400"/>
          </a:xfrm>
        </p:grpSpPr>
        <p:pic>
          <p:nvPicPr>
            <p:cNvPr id="6" name="Picture 6"/>
            <p:cNvPicPr>
              <a:picLocks noChangeAspect="1"/>
            </p:cNvPicPr>
            <p:nvPr/>
          </p:nvPicPr>
          <p:blipFill>
            <a:blip r:embed="rId2"/>
            <a:srcRect l="10857" r="10857"/>
            <a:stretch>
              <a:fillRect/>
            </a:stretch>
          </p:blipFill>
          <p:spPr>
            <a:xfrm>
              <a:off x="0" y="0"/>
              <a:ext cx="7900163" cy="12344400"/>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7830382" y="600369"/>
            <a:ext cx="9552743"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INTRODUCTION</a:t>
            </a:r>
          </a:p>
        </p:txBody>
      </p:sp>
      <p:sp>
        <p:nvSpPr>
          <p:cNvPr id="11" name="TextBox 11"/>
          <p:cNvSpPr txBox="1"/>
          <p:nvPr/>
        </p:nvSpPr>
        <p:spPr>
          <a:xfrm>
            <a:off x="7830382" y="2621422"/>
            <a:ext cx="5664508" cy="976630"/>
          </a:xfrm>
          <a:prstGeom prst="rect">
            <a:avLst/>
          </a:prstGeom>
        </p:spPr>
        <p:txBody>
          <a:bodyPr lIns="0" tIns="0" rIns="0" bIns="0" rtlCol="0" anchor="t">
            <a:spAutoFit/>
          </a:bodyPr>
          <a:lstStyle/>
          <a:p>
            <a:pPr algn="l">
              <a:lnSpc>
                <a:spcPts val="3919"/>
              </a:lnSpc>
            </a:pPr>
            <a:r>
              <a:rPr lang="en-US" sz="2799" b="1" spc="139">
                <a:solidFill>
                  <a:srgbClr val="17726D"/>
                </a:solidFill>
                <a:latin typeface="Inter Ultra-Bold"/>
                <a:ea typeface="Inter Ultra-Bold"/>
                <a:cs typeface="Inter Ultra-Bold"/>
                <a:sym typeface="Inter Ultra-Bold"/>
              </a:rPr>
              <a:t>SUPERVISED LEARNING</a:t>
            </a:r>
          </a:p>
          <a:p>
            <a:pPr algn="l">
              <a:lnSpc>
                <a:spcPts val="3919"/>
              </a:lnSpc>
            </a:pPr>
            <a:endParaRPr lang="en-US" sz="2799" b="1" spc="139">
              <a:solidFill>
                <a:srgbClr val="17726D"/>
              </a:solidFill>
              <a:latin typeface="Inter Ultra-Bold"/>
              <a:ea typeface="Inter Ultra-Bold"/>
              <a:cs typeface="Inter Ultra-Bold"/>
              <a:sym typeface="Inter Ultra-Bold"/>
            </a:endParaRPr>
          </a:p>
        </p:txBody>
      </p:sp>
      <p:sp>
        <p:nvSpPr>
          <p:cNvPr id="12" name="TextBox 12"/>
          <p:cNvSpPr txBox="1"/>
          <p:nvPr/>
        </p:nvSpPr>
        <p:spPr>
          <a:xfrm>
            <a:off x="7830382" y="6071108"/>
            <a:ext cx="3664643" cy="481330"/>
          </a:xfrm>
          <a:prstGeom prst="rect">
            <a:avLst/>
          </a:prstGeom>
        </p:spPr>
        <p:txBody>
          <a:bodyPr lIns="0" tIns="0" rIns="0" bIns="0" rtlCol="0" anchor="t">
            <a:spAutoFit/>
          </a:bodyPr>
          <a:lstStyle/>
          <a:p>
            <a:pPr algn="l">
              <a:lnSpc>
                <a:spcPts val="3919"/>
              </a:lnSpc>
            </a:pPr>
            <a:r>
              <a:rPr lang="en-US" sz="2799" b="1" spc="139">
                <a:solidFill>
                  <a:srgbClr val="FFFFFF"/>
                </a:solidFill>
                <a:latin typeface="Inter Ultra-Bold"/>
                <a:ea typeface="Inter Ultra-Bold"/>
                <a:cs typeface="Inter Ultra-Bold"/>
                <a:sym typeface="Inter Ultra-Bold"/>
              </a:rPr>
              <a:t>MISSION</a:t>
            </a:r>
          </a:p>
        </p:txBody>
      </p:sp>
      <p:sp>
        <p:nvSpPr>
          <p:cNvPr id="13" name="TextBox 13"/>
          <p:cNvSpPr txBox="1"/>
          <p:nvPr/>
        </p:nvSpPr>
        <p:spPr>
          <a:xfrm>
            <a:off x="7830382" y="3169427"/>
            <a:ext cx="9349862" cy="4025138"/>
          </a:xfrm>
          <a:prstGeom prst="rect">
            <a:avLst/>
          </a:prstGeom>
        </p:spPr>
        <p:txBody>
          <a:bodyPr lIns="0" tIns="0" rIns="0" bIns="0" rtlCol="0" anchor="t">
            <a:spAutoFit/>
          </a:bodyPr>
          <a:lstStyle/>
          <a:p>
            <a:pPr algn="just">
              <a:lnSpc>
                <a:spcPts val="4575"/>
              </a:lnSpc>
            </a:pPr>
            <a:r>
              <a:rPr lang="en-US" sz="2599" spc="103">
                <a:solidFill>
                  <a:srgbClr val="000000"/>
                </a:solidFill>
                <a:latin typeface="Open Sans"/>
                <a:ea typeface="Open Sans"/>
                <a:cs typeface="Open Sans"/>
                <a:sym typeface="Open Sans"/>
              </a:rPr>
              <a:t>•For predicting wine quality, a labeled dataset contains chemical parameters (features) and their corresponding quality scores (labels).</a:t>
            </a:r>
          </a:p>
          <a:p>
            <a:pPr algn="just">
              <a:lnSpc>
                <a:spcPts val="4575"/>
              </a:lnSpc>
            </a:pPr>
            <a:r>
              <a:rPr lang="en-US" sz="2599" spc="103">
                <a:solidFill>
                  <a:srgbClr val="000000"/>
                </a:solidFill>
                <a:latin typeface="Open Sans"/>
                <a:ea typeface="Open Sans"/>
                <a:cs typeface="Open Sans"/>
                <a:sym typeface="Open Sans"/>
              </a:rPr>
              <a:t>•The model learns the relationship between these features and labels, allowing it to classify new wine samples based on their chemical composition.</a:t>
            </a:r>
          </a:p>
          <a:p>
            <a:pPr marL="0" lvl="0" indent="0" algn="just">
              <a:lnSpc>
                <a:spcPts val="4575"/>
              </a:lnSpc>
            </a:pPr>
            <a:endParaRPr lang="en-US" sz="2599" spc="103">
              <a:solidFill>
                <a:srgbClr val="000000"/>
              </a:solidFill>
              <a:latin typeface="Open Sans"/>
              <a:ea typeface="Open Sans"/>
              <a:cs typeface="Open Sans"/>
              <a:sym typeface="Open Sans"/>
            </a:endParaRPr>
          </a:p>
        </p:txBody>
      </p:sp>
      <p:sp>
        <p:nvSpPr>
          <p:cNvPr id="14" name="TextBox 14"/>
          <p:cNvSpPr txBox="1"/>
          <p:nvPr/>
        </p:nvSpPr>
        <p:spPr>
          <a:xfrm>
            <a:off x="7830382" y="6774158"/>
            <a:ext cx="9349862" cy="2863088"/>
          </a:xfrm>
          <a:prstGeom prst="rect">
            <a:avLst/>
          </a:prstGeom>
        </p:spPr>
        <p:txBody>
          <a:bodyPr lIns="0" tIns="0" rIns="0" bIns="0" rtlCol="0" anchor="t">
            <a:spAutoFit/>
          </a:bodyPr>
          <a:lstStyle/>
          <a:p>
            <a:pPr algn="just">
              <a:lnSpc>
                <a:spcPts val="4575"/>
              </a:lnSpc>
            </a:pPr>
            <a:r>
              <a:rPr lang="en-US" sz="2599" spc="103">
                <a:solidFill>
                  <a:srgbClr val="FFFFFF"/>
                </a:solidFill>
                <a:latin typeface="Open Sans"/>
                <a:ea typeface="Open Sans"/>
                <a:cs typeface="Open Sans"/>
                <a:sym typeface="Open Sans"/>
              </a:rPr>
              <a:t>•Unsupervised Learning and Reinforcement Learning will be used in future models for analysis and data prediction. </a:t>
            </a:r>
          </a:p>
          <a:p>
            <a:pPr algn="just">
              <a:lnSpc>
                <a:spcPts val="4575"/>
              </a:lnSpc>
            </a:pPr>
            <a:endParaRPr lang="en-US" sz="2599" spc="103">
              <a:solidFill>
                <a:srgbClr val="FFFFFF"/>
              </a:solidFill>
              <a:latin typeface="Open Sans"/>
              <a:ea typeface="Open Sans"/>
              <a:cs typeface="Open Sans"/>
              <a:sym typeface="Open Sans"/>
            </a:endParaRPr>
          </a:p>
          <a:p>
            <a:pPr marL="0" lvl="0" indent="0" algn="just">
              <a:lnSpc>
                <a:spcPts val="4575"/>
              </a:lnSpc>
            </a:pPr>
            <a:endParaRPr lang="en-US" sz="2599" spc="103">
              <a:solidFill>
                <a:srgbClr val="FFFFFF"/>
              </a:solidFill>
              <a:latin typeface="Open Sans"/>
              <a:ea typeface="Open Sans"/>
              <a:cs typeface="Open Sans"/>
              <a:sym typeface="Open Sans"/>
            </a:endParaRPr>
          </a:p>
        </p:txBody>
      </p:sp>
      <p:grpSp>
        <p:nvGrpSpPr>
          <p:cNvPr id="15" name="Group 15"/>
          <p:cNvGrpSpPr/>
          <p:nvPr/>
        </p:nvGrpSpPr>
        <p:grpSpPr>
          <a:xfrm>
            <a:off x="0" y="9258300"/>
            <a:ext cx="1028700" cy="1028700"/>
            <a:chOff x="0" y="0"/>
            <a:chExt cx="270933" cy="270933"/>
          </a:xfrm>
        </p:grpSpPr>
        <p:sp>
          <p:nvSpPr>
            <p:cNvPr id="16" name="Freeform 1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sp>
        <p:sp>
          <p:nvSpPr>
            <p:cNvPr id="17" name="TextBox 17"/>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3603713"/>
            <a:ext cx="877649" cy="8776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id="7" name="TextBox 7"/>
            <p:cNvSpPr txBox="1"/>
            <p:nvPr/>
          </p:nvSpPr>
          <p:spPr>
            <a:xfrm>
              <a:off x="76200" y="28575"/>
              <a:ext cx="660400" cy="708025"/>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8" name="Group 8"/>
          <p:cNvGrpSpPr/>
          <p:nvPr/>
        </p:nvGrpSpPr>
        <p:grpSpPr>
          <a:xfrm>
            <a:off x="17400866" y="0"/>
            <a:ext cx="863406" cy="1914819"/>
            <a:chOff x="0" y="0"/>
            <a:chExt cx="227399" cy="504314"/>
          </a:xfrm>
        </p:grpSpPr>
        <p:sp>
          <p:nvSpPr>
            <p:cNvPr id="9" name="Freeform 9"/>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sp>
        <p:sp>
          <p:nvSpPr>
            <p:cNvPr id="10" name="TextBox 10"/>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061650" y="8036778"/>
            <a:ext cx="3803190" cy="380319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4" name="Group 14"/>
          <p:cNvGrpSpPr/>
          <p:nvPr/>
        </p:nvGrpSpPr>
        <p:grpSpPr>
          <a:xfrm>
            <a:off x="0" y="10094695"/>
            <a:ext cx="18264272" cy="192305"/>
            <a:chOff x="0" y="0"/>
            <a:chExt cx="4810343" cy="50648"/>
          </a:xfrm>
        </p:grpSpPr>
        <p:sp>
          <p:nvSpPr>
            <p:cNvPr id="15" name="Freeform 15"/>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sp>
        <p:sp>
          <p:nvSpPr>
            <p:cNvPr id="16" name="TextBox 16"/>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grpSp>
        <p:nvGrpSpPr>
          <p:cNvPr id="17" name="Group 17"/>
          <p:cNvGrpSpPr/>
          <p:nvPr/>
        </p:nvGrpSpPr>
        <p:grpSpPr>
          <a:xfrm>
            <a:off x="9232905" y="671110"/>
            <a:ext cx="715180" cy="7151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Freeform 20"/>
          <p:cNvSpPr/>
          <p:nvPr/>
        </p:nvSpPr>
        <p:spPr>
          <a:xfrm>
            <a:off x="11154102" y="2951043"/>
            <a:ext cx="4001643" cy="4114800"/>
          </a:xfrm>
          <a:custGeom>
            <a:avLst/>
            <a:gdLst/>
            <a:ahLst/>
            <a:cxnLst/>
            <a:rect l="l" t="t" r="r" b="b"/>
            <a:pathLst>
              <a:path w="4001643" h="4114800">
                <a:moveTo>
                  <a:pt x="0" y="0"/>
                </a:moveTo>
                <a:lnTo>
                  <a:pt x="4001643" y="0"/>
                </a:lnTo>
                <a:lnTo>
                  <a:pt x="400164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839945" y="562269"/>
            <a:ext cx="7149728" cy="19373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EXISTING PROBLEM</a:t>
            </a:r>
          </a:p>
        </p:txBody>
      </p:sp>
      <p:sp>
        <p:nvSpPr>
          <p:cNvPr id="22" name="TextBox 22"/>
          <p:cNvSpPr txBox="1"/>
          <p:nvPr/>
        </p:nvSpPr>
        <p:spPr>
          <a:xfrm>
            <a:off x="1925690" y="3628303"/>
            <a:ext cx="6724626" cy="3642360"/>
          </a:xfrm>
          <a:prstGeom prst="rect">
            <a:avLst/>
          </a:prstGeom>
        </p:spPr>
        <p:txBody>
          <a:bodyPr lIns="0" tIns="0" rIns="0" bIns="0" rtlCol="0" anchor="t">
            <a:spAutoFit/>
          </a:bodyPr>
          <a:lstStyle/>
          <a:p>
            <a:pPr algn="just">
              <a:lnSpc>
                <a:spcPts val="4184"/>
              </a:lnSpc>
            </a:pPr>
            <a:r>
              <a:rPr lang="en-US" sz="2699">
                <a:solidFill>
                  <a:srgbClr val="000000"/>
                </a:solidFill>
                <a:latin typeface="Open Sans"/>
                <a:ea typeface="Open Sans"/>
                <a:cs typeface="Open Sans"/>
                <a:sym typeface="Open Sans"/>
              </a:rPr>
              <a:t>Traditional wine quality prediction relies on human tasters, which is time-consuming, expensive, and subjective. An efficient, data-driven solution is essential to consistently and accurately predict wine quality.</a:t>
            </a:r>
          </a:p>
          <a:p>
            <a:pPr marL="0" lvl="0" indent="0" algn="just">
              <a:lnSpc>
                <a:spcPts val="4184"/>
              </a:lnSpc>
            </a:pPr>
            <a:endParaRPr lang="en-US" sz="2699">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18306" y="0"/>
            <a:ext cx="10569694" cy="10287000"/>
            <a:chOff x="0" y="0"/>
            <a:chExt cx="2783788" cy="2709333"/>
          </a:xfrm>
        </p:grpSpPr>
        <p:sp>
          <p:nvSpPr>
            <p:cNvPr id="3" name="Freeform 3"/>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sp>
        <p:sp>
          <p:nvSpPr>
            <p:cNvPr id="4" name="TextBox 4"/>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flipV="1">
            <a:off x="839945" y="2324009"/>
            <a:ext cx="1858299" cy="0"/>
          </a:xfrm>
          <a:prstGeom prst="line">
            <a:avLst/>
          </a:prstGeom>
          <a:ln w="76200" cap="flat">
            <a:solidFill>
              <a:srgbClr val="EAE4D2"/>
            </a:solidFill>
            <a:prstDash val="solid"/>
            <a:headEnd type="none" w="sm" len="sm"/>
            <a:tailEnd type="none" w="sm" len="sm"/>
          </a:ln>
        </p:spPr>
      </p:sp>
      <p:sp>
        <p:nvSpPr>
          <p:cNvPr id="6" name="Freeform 6"/>
          <p:cNvSpPr/>
          <p:nvPr/>
        </p:nvSpPr>
        <p:spPr>
          <a:xfrm>
            <a:off x="1430638" y="4051287"/>
            <a:ext cx="4209514" cy="4114800"/>
          </a:xfrm>
          <a:custGeom>
            <a:avLst/>
            <a:gdLst/>
            <a:ahLst/>
            <a:cxnLst/>
            <a:rect l="l" t="t" r="r" b="b"/>
            <a:pathLst>
              <a:path w="4209514" h="4114800">
                <a:moveTo>
                  <a:pt x="0" y="0"/>
                </a:moveTo>
                <a:lnTo>
                  <a:pt x="4209514" y="0"/>
                </a:lnTo>
                <a:lnTo>
                  <a:pt x="42095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839945" y="562269"/>
            <a:ext cx="6818840"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SOLUTIONS</a:t>
            </a:r>
          </a:p>
        </p:txBody>
      </p:sp>
      <p:sp>
        <p:nvSpPr>
          <p:cNvPr id="8" name="TextBox 8"/>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SOLUTIONS OF THE PROBLEMS</a:t>
            </a:r>
          </a:p>
        </p:txBody>
      </p:sp>
      <p:sp>
        <p:nvSpPr>
          <p:cNvPr id="9" name="TextBox 9"/>
          <p:cNvSpPr txBox="1"/>
          <p:nvPr/>
        </p:nvSpPr>
        <p:spPr>
          <a:xfrm>
            <a:off x="8351498" y="3358379"/>
            <a:ext cx="9303311" cy="4314190"/>
          </a:xfrm>
          <a:prstGeom prst="rect">
            <a:avLst/>
          </a:prstGeom>
        </p:spPr>
        <p:txBody>
          <a:bodyPr lIns="0" tIns="0" rIns="0" bIns="0" rtlCol="0" anchor="t">
            <a:spAutoFit/>
          </a:bodyPr>
          <a:lstStyle/>
          <a:p>
            <a:pPr algn="just">
              <a:lnSpc>
                <a:spcPts val="4339"/>
              </a:lnSpc>
            </a:pPr>
            <a:r>
              <a:rPr lang="en-US" sz="2799">
                <a:solidFill>
                  <a:srgbClr val="FFFFFF"/>
                </a:solidFill>
                <a:latin typeface="Open Sans"/>
                <a:ea typeface="Open Sans"/>
                <a:cs typeface="Open Sans"/>
                <a:sym typeface="Open Sans"/>
              </a:rPr>
              <a:t>We propose building a Wine Quality Prediction System using a Random Forest Classifier that accurately predicts wine quality based on chemical parameters. This model will utilize labeled data from the Wine Quality Dataset and apply ensemble learning techniques to achieve high accuracy while preventing overfitting.</a:t>
            </a:r>
          </a:p>
          <a:p>
            <a:pPr marL="0" lvl="0" indent="0" algn="just">
              <a:lnSpc>
                <a:spcPts val="4339"/>
              </a:lnSpc>
            </a:pPr>
            <a:endParaRPr lang="en-US" sz="2799">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3834" y="0"/>
            <a:ext cx="5014166" cy="10287000"/>
            <a:chOff x="0" y="0"/>
            <a:chExt cx="1320603" cy="2709333"/>
          </a:xfrm>
        </p:grpSpPr>
        <p:sp>
          <p:nvSpPr>
            <p:cNvPr id="3" name="Freeform 3"/>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sp>
        <p:sp>
          <p:nvSpPr>
            <p:cNvPr id="4" name="TextBox 4"/>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6571154" y="3340629"/>
            <a:ext cx="5145691" cy="2876228"/>
            <a:chOff x="0" y="0"/>
            <a:chExt cx="6860922" cy="3834970"/>
          </a:xfrm>
        </p:grpSpPr>
        <p:pic>
          <p:nvPicPr>
            <p:cNvPr id="6" name="Picture 6"/>
            <p:cNvPicPr>
              <a:picLocks noChangeAspect="1"/>
            </p:cNvPicPr>
            <p:nvPr/>
          </p:nvPicPr>
          <p:blipFill>
            <a:blip r:embed="rId2"/>
            <a:srcRect l="3484" r="3484"/>
            <a:stretch>
              <a:fillRect/>
            </a:stretch>
          </p:blipFill>
          <p:spPr>
            <a:xfrm>
              <a:off x="0" y="0"/>
              <a:ext cx="6860922" cy="3834970"/>
            </a:xfrm>
            <a:prstGeom prst="rect">
              <a:avLst/>
            </a:prstGeom>
          </p:spPr>
        </p:pic>
      </p:grpSp>
      <p:grpSp>
        <p:nvGrpSpPr>
          <p:cNvPr id="7" name="Group 7"/>
          <p:cNvGrpSpPr/>
          <p:nvPr/>
        </p:nvGrpSpPr>
        <p:grpSpPr>
          <a:xfrm>
            <a:off x="849470" y="3340629"/>
            <a:ext cx="5145691" cy="2876228"/>
            <a:chOff x="0" y="0"/>
            <a:chExt cx="6860922" cy="3834970"/>
          </a:xfrm>
        </p:grpSpPr>
        <p:sp>
          <p:nvSpPr>
            <p:cNvPr id="8" name="AutoShape 8"/>
            <p:cNvSpPr/>
            <p:nvPr/>
          </p:nvSpPr>
          <p:spPr>
            <a:xfrm>
              <a:off x="0" y="0"/>
              <a:ext cx="6860922" cy="3834970"/>
            </a:xfrm>
            <a:prstGeom prst="rect">
              <a:avLst/>
            </a:prstGeom>
            <a:solidFill>
              <a:srgbClr val="EAE4D2"/>
            </a:solidFill>
          </p:spPr>
        </p:sp>
      </p:grpSp>
      <p:grpSp>
        <p:nvGrpSpPr>
          <p:cNvPr id="9" name="Group 9"/>
          <p:cNvGrpSpPr/>
          <p:nvPr/>
        </p:nvGrpSpPr>
        <p:grpSpPr>
          <a:xfrm>
            <a:off x="-1061650" y="8036778"/>
            <a:ext cx="3803190" cy="38031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Freeform 12"/>
          <p:cNvSpPr/>
          <p:nvPr/>
        </p:nvSpPr>
        <p:spPr>
          <a:xfrm>
            <a:off x="921782" y="4244218"/>
            <a:ext cx="4848913" cy="1428225"/>
          </a:xfrm>
          <a:custGeom>
            <a:avLst/>
            <a:gdLst/>
            <a:ahLst/>
            <a:cxnLst/>
            <a:rect l="l" t="t" r="r" b="b"/>
            <a:pathLst>
              <a:path w="4848913" h="1428225">
                <a:moveTo>
                  <a:pt x="0" y="0"/>
                </a:moveTo>
                <a:lnTo>
                  <a:pt x="4848913" y="0"/>
                </a:lnTo>
                <a:lnTo>
                  <a:pt x="4848913" y="1428225"/>
                </a:lnTo>
                <a:lnTo>
                  <a:pt x="0" y="1428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2883516" y="3340629"/>
            <a:ext cx="2751095" cy="3082459"/>
          </a:xfrm>
          <a:custGeom>
            <a:avLst/>
            <a:gdLst/>
            <a:ahLst/>
            <a:cxnLst/>
            <a:rect l="l" t="t" r="r" b="b"/>
            <a:pathLst>
              <a:path w="2751095" h="3082459">
                <a:moveTo>
                  <a:pt x="0" y="0"/>
                </a:moveTo>
                <a:lnTo>
                  <a:pt x="2751094" y="0"/>
                </a:lnTo>
                <a:lnTo>
                  <a:pt x="2751094" y="3082460"/>
                </a:lnTo>
                <a:lnTo>
                  <a:pt x="0" y="3082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839945" y="562269"/>
            <a:ext cx="10886426" cy="984885"/>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TECHNOLOGIES USED</a:t>
            </a:r>
          </a:p>
        </p:txBody>
      </p:sp>
      <p:sp>
        <p:nvSpPr>
          <p:cNvPr id="15" name="TextBox 15"/>
          <p:cNvSpPr txBox="1"/>
          <p:nvPr/>
        </p:nvSpPr>
        <p:spPr>
          <a:xfrm>
            <a:off x="839945" y="6517777"/>
            <a:ext cx="5155216" cy="455295"/>
          </a:xfrm>
          <a:prstGeom prst="rect">
            <a:avLst/>
          </a:prstGeom>
        </p:spPr>
        <p:txBody>
          <a:bodyPr lIns="0" tIns="0" rIns="0" bIns="0" rtlCol="0" anchor="t">
            <a:spAutoFit/>
          </a:bodyPr>
          <a:lstStyle/>
          <a:p>
            <a:pPr algn="l">
              <a:lnSpc>
                <a:spcPts val="3779"/>
              </a:lnSpc>
            </a:pPr>
            <a:r>
              <a:rPr lang="en-US" sz="2699" b="1">
                <a:solidFill>
                  <a:srgbClr val="17726D"/>
                </a:solidFill>
                <a:latin typeface="Inter Bold"/>
                <a:ea typeface="Inter Bold"/>
                <a:cs typeface="Inter Bold"/>
                <a:sym typeface="Inter Bold"/>
              </a:rPr>
              <a:t>Python </a:t>
            </a:r>
          </a:p>
        </p:txBody>
      </p:sp>
      <p:sp>
        <p:nvSpPr>
          <p:cNvPr id="16" name="TextBox 16"/>
          <p:cNvSpPr txBox="1"/>
          <p:nvPr/>
        </p:nvSpPr>
        <p:spPr>
          <a:xfrm>
            <a:off x="6571154" y="6517777"/>
            <a:ext cx="5155216" cy="455295"/>
          </a:xfrm>
          <a:prstGeom prst="rect">
            <a:avLst/>
          </a:prstGeom>
        </p:spPr>
        <p:txBody>
          <a:bodyPr lIns="0" tIns="0" rIns="0" bIns="0" rtlCol="0" anchor="t">
            <a:spAutoFit/>
          </a:bodyPr>
          <a:lstStyle/>
          <a:p>
            <a:pPr algn="l">
              <a:lnSpc>
                <a:spcPts val="3779"/>
              </a:lnSpc>
            </a:pPr>
            <a:r>
              <a:rPr lang="en-US" sz="2699" b="1">
                <a:solidFill>
                  <a:srgbClr val="17726D"/>
                </a:solidFill>
                <a:latin typeface="Inter Bold"/>
                <a:ea typeface="Inter Bold"/>
                <a:cs typeface="Inter Bold"/>
                <a:sym typeface="Inter Bold"/>
              </a:rPr>
              <a:t>Libraries </a:t>
            </a:r>
          </a:p>
        </p:txBody>
      </p:sp>
      <p:sp>
        <p:nvSpPr>
          <p:cNvPr id="17" name="TextBox 17"/>
          <p:cNvSpPr txBox="1"/>
          <p:nvPr/>
        </p:nvSpPr>
        <p:spPr>
          <a:xfrm>
            <a:off x="12292839" y="6517777"/>
            <a:ext cx="5155216" cy="455295"/>
          </a:xfrm>
          <a:prstGeom prst="rect">
            <a:avLst/>
          </a:prstGeom>
        </p:spPr>
        <p:txBody>
          <a:bodyPr lIns="0" tIns="0" rIns="0" bIns="0" rtlCol="0" anchor="t">
            <a:spAutoFit/>
          </a:bodyPr>
          <a:lstStyle/>
          <a:p>
            <a:pPr algn="l">
              <a:lnSpc>
                <a:spcPts val="3779"/>
              </a:lnSpc>
            </a:pPr>
            <a:r>
              <a:rPr lang="en-US" sz="2699" b="1">
                <a:solidFill>
                  <a:srgbClr val="17726D"/>
                </a:solidFill>
                <a:latin typeface="Inter Bold"/>
                <a:ea typeface="Inter Bold"/>
                <a:cs typeface="Inter Bold"/>
                <a:sym typeface="Inter Bold"/>
              </a:rPr>
              <a:t>Dataset</a:t>
            </a:r>
          </a:p>
        </p:txBody>
      </p:sp>
      <p:sp>
        <p:nvSpPr>
          <p:cNvPr id="18" name="TextBox 18"/>
          <p:cNvSpPr txBox="1"/>
          <p:nvPr/>
        </p:nvSpPr>
        <p:spPr>
          <a:xfrm>
            <a:off x="839945" y="7123504"/>
            <a:ext cx="4930750" cy="902970"/>
          </a:xfrm>
          <a:prstGeom prst="rect">
            <a:avLst/>
          </a:prstGeom>
        </p:spPr>
        <p:txBody>
          <a:bodyPr lIns="0" tIns="0" rIns="0" bIns="0" rtlCol="0" anchor="t">
            <a:spAutoFit/>
          </a:bodyPr>
          <a:lstStyle/>
          <a:p>
            <a:pPr algn="just">
              <a:lnSpc>
                <a:spcPts val="3720"/>
              </a:lnSpc>
            </a:pPr>
            <a:r>
              <a:rPr lang="en-US" sz="2400">
                <a:solidFill>
                  <a:srgbClr val="000000"/>
                </a:solidFill>
                <a:latin typeface="Open Sans"/>
                <a:ea typeface="Open Sans"/>
                <a:cs typeface="Open Sans"/>
                <a:sym typeface="Open Sans"/>
              </a:rPr>
              <a:t>Environment: Google Colaboratory</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19" name="TextBox 19"/>
          <p:cNvSpPr txBox="1"/>
          <p:nvPr/>
        </p:nvSpPr>
        <p:spPr>
          <a:xfrm>
            <a:off x="6571154" y="7123504"/>
            <a:ext cx="5381720" cy="3236595"/>
          </a:xfrm>
          <a:prstGeom prst="rect">
            <a:avLst/>
          </a:prstGeom>
        </p:spPr>
        <p:txBody>
          <a:bodyPr lIns="0" tIns="0" rIns="0" bIns="0" rtlCol="0" anchor="t">
            <a:spAutoFit/>
          </a:bodyPr>
          <a:lstStyle/>
          <a:p>
            <a:pPr algn="l">
              <a:lnSpc>
                <a:spcPts val="3720"/>
              </a:lnSpc>
            </a:pPr>
            <a:r>
              <a:rPr lang="en-US" sz="2400">
                <a:solidFill>
                  <a:srgbClr val="000000"/>
                </a:solidFill>
                <a:latin typeface="Open Sans"/>
                <a:ea typeface="Open Sans"/>
                <a:cs typeface="Open Sans"/>
                <a:sym typeface="Open Sans"/>
              </a:rPr>
              <a:t>•NumPy: For numerical computations</a:t>
            </a:r>
          </a:p>
          <a:p>
            <a:pPr algn="just">
              <a:lnSpc>
                <a:spcPts val="3720"/>
              </a:lnSpc>
            </a:pPr>
            <a:r>
              <a:rPr lang="en-US" sz="2400">
                <a:solidFill>
                  <a:srgbClr val="000000"/>
                </a:solidFill>
                <a:latin typeface="Open Sans"/>
                <a:ea typeface="Open Sans"/>
                <a:cs typeface="Open Sans"/>
                <a:sym typeface="Open Sans"/>
              </a:rPr>
              <a:t>•Pandas: For data manipulation</a:t>
            </a:r>
          </a:p>
          <a:p>
            <a:pPr algn="just">
              <a:lnSpc>
                <a:spcPts val="3720"/>
              </a:lnSpc>
            </a:pPr>
            <a:r>
              <a:rPr lang="en-US" sz="2400">
                <a:solidFill>
                  <a:srgbClr val="000000"/>
                </a:solidFill>
                <a:latin typeface="Open Sans"/>
                <a:ea typeface="Open Sans"/>
                <a:cs typeface="Open Sans"/>
                <a:sym typeface="Open Sans"/>
              </a:rPr>
              <a:t>•Scikit-learn: For machine learning algorithms</a:t>
            </a:r>
          </a:p>
          <a:p>
            <a:pPr algn="just">
              <a:lnSpc>
                <a:spcPts val="3720"/>
              </a:lnSpc>
            </a:pPr>
            <a:r>
              <a:rPr lang="en-US" sz="2400">
                <a:solidFill>
                  <a:srgbClr val="000000"/>
                </a:solidFill>
                <a:latin typeface="Open Sans"/>
                <a:ea typeface="Open Sans"/>
                <a:cs typeface="Open Sans"/>
                <a:sym typeface="Open Sans"/>
              </a:rPr>
              <a:t>•Matplotlib / Seaborn: For data visualization</a:t>
            </a:r>
          </a:p>
          <a:p>
            <a:pPr marL="0" lvl="0" indent="0" algn="just">
              <a:lnSpc>
                <a:spcPts val="3720"/>
              </a:lnSpc>
            </a:pPr>
            <a:endParaRPr lang="en-US" sz="2400">
              <a:solidFill>
                <a:srgbClr val="000000"/>
              </a:solidFill>
              <a:latin typeface="Open Sans"/>
              <a:ea typeface="Open Sans"/>
              <a:cs typeface="Open Sans"/>
              <a:sym typeface="Open Sans"/>
            </a:endParaRPr>
          </a:p>
        </p:txBody>
      </p:sp>
      <p:sp>
        <p:nvSpPr>
          <p:cNvPr id="20" name="TextBox 20"/>
          <p:cNvSpPr txBox="1"/>
          <p:nvPr/>
        </p:nvSpPr>
        <p:spPr>
          <a:xfrm>
            <a:off x="12292839" y="7123504"/>
            <a:ext cx="4930750" cy="4362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Wine Quality Dataset from Kaggle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09161" cy="10287000"/>
            <a:chOff x="0" y="0"/>
            <a:chExt cx="2451795" cy="2709333"/>
          </a:xfrm>
        </p:grpSpPr>
        <p:sp>
          <p:nvSpPr>
            <p:cNvPr id="3" name="Freeform 3"/>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sp>
        <p:sp>
          <p:nvSpPr>
            <p:cNvPr id="4" name="TextBox 4"/>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flipV="1">
            <a:off x="839945" y="2418387"/>
            <a:ext cx="1858299" cy="0"/>
          </a:xfrm>
          <a:prstGeom prst="line">
            <a:avLst/>
          </a:prstGeom>
          <a:ln w="76200" cap="flat">
            <a:solidFill>
              <a:srgbClr val="EAE4D2"/>
            </a:solidFill>
            <a:prstDash val="solid"/>
            <a:headEnd type="none" w="sm" len="sm"/>
            <a:tailEnd type="none" w="sm" len="sm"/>
          </a:ln>
        </p:spPr>
      </p:sp>
      <p:sp>
        <p:nvSpPr>
          <p:cNvPr id="6" name="TextBox 6"/>
          <p:cNvSpPr txBox="1"/>
          <p:nvPr/>
        </p:nvSpPr>
        <p:spPr>
          <a:xfrm>
            <a:off x="839945" y="562269"/>
            <a:ext cx="8147912" cy="1937385"/>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ARCHITECTURAL DIAGRAM</a:t>
            </a:r>
          </a:p>
        </p:txBody>
      </p:sp>
      <p:grpSp>
        <p:nvGrpSpPr>
          <p:cNvPr id="7" name="Group 7"/>
          <p:cNvGrpSpPr/>
          <p:nvPr/>
        </p:nvGrpSpPr>
        <p:grpSpPr>
          <a:xfrm>
            <a:off x="15941633" y="7975432"/>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10025452" y="2938780"/>
            <a:ext cx="7455348" cy="5191126"/>
          </a:xfrm>
          <a:prstGeom prst="rect">
            <a:avLst/>
          </a:prstGeom>
        </p:spPr>
        <p:txBody>
          <a:bodyPr lIns="0" tIns="0" rIns="0" bIns="0" rtlCol="0" anchor="t">
            <a:spAutoFit/>
          </a:bodyPr>
          <a:lstStyle/>
          <a:p>
            <a:pPr algn="l">
              <a:lnSpc>
                <a:spcPts val="4649"/>
              </a:lnSpc>
            </a:pPr>
            <a:r>
              <a:rPr lang="en-US" sz="2999">
                <a:solidFill>
                  <a:srgbClr val="000000"/>
                </a:solidFill>
                <a:latin typeface="Open Sans"/>
                <a:ea typeface="Open Sans"/>
                <a:cs typeface="Open Sans"/>
                <a:sym typeface="Open Sans"/>
              </a:rPr>
              <a:t>•A flowchart illustrating the data flow through various stages:Input: Wine chemical parameters (e.g., acidity, sugar, citric acid)</a:t>
            </a:r>
          </a:p>
          <a:p>
            <a:pPr algn="l">
              <a:lnSpc>
                <a:spcPts val="4649"/>
              </a:lnSpc>
            </a:pPr>
            <a:r>
              <a:rPr lang="en-US" sz="2999">
                <a:solidFill>
                  <a:srgbClr val="000000"/>
                </a:solidFill>
                <a:latin typeface="Open Sans"/>
                <a:ea typeface="Open Sans"/>
                <a:cs typeface="Open Sans"/>
                <a:sym typeface="Open Sans"/>
              </a:rPr>
              <a:t>•Data Preprocessing: Feature scaling, binarization, data splitting</a:t>
            </a:r>
          </a:p>
          <a:p>
            <a:pPr algn="l">
              <a:lnSpc>
                <a:spcPts val="4649"/>
              </a:lnSpc>
            </a:pPr>
            <a:r>
              <a:rPr lang="en-US" sz="2999">
                <a:solidFill>
                  <a:srgbClr val="000000"/>
                </a:solidFill>
                <a:latin typeface="Open Sans"/>
                <a:ea typeface="Open Sans"/>
                <a:cs typeface="Open Sans"/>
                <a:sym typeface="Open Sans"/>
              </a:rPr>
              <a:t>•Model Training: Random Forest Classifier</a:t>
            </a:r>
          </a:p>
          <a:p>
            <a:pPr algn="l">
              <a:lnSpc>
                <a:spcPts val="4649"/>
              </a:lnSpc>
            </a:pPr>
            <a:r>
              <a:rPr lang="en-US" sz="2999">
                <a:solidFill>
                  <a:srgbClr val="000000"/>
                </a:solidFill>
                <a:latin typeface="Open Sans"/>
                <a:ea typeface="Open Sans"/>
                <a:cs typeface="Open Sans"/>
                <a:sym typeface="Open Sans"/>
              </a:rPr>
              <a:t>•Prediction: Wine quality classification</a:t>
            </a:r>
          </a:p>
          <a:p>
            <a:pPr marL="0" lvl="0" indent="0" algn="l">
              <a:lnSpc>
                <a:spcPts val="4649"/>
              </a:lnSpc>
            </a:pPr>
            <a:endParaRPr lang="en-US" sz="2999">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45152"/>
            <a:chOff x="0" y="0"/>
            <a:chExt cx="4816593" cy="775678"/>
          </a:xfrm>
        </p:grpSpPr>
        <p:sp>
          <p:nvSpPr>
            <p:cNvPr id="3"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sp>
        <p:sp>
          <p:nvSpPr>
            <p:cNvPr id="4"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5745226" y="-1332365"/>
            <a:ext cx="3803190" cy="38031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13748797" y="7070268"/>
            <a:ext cx="2518433" cy="3216732"/>
          </a:xfrm>
          <a:custGeom>
            <a:avLst/>
            <a:gdLst/>
            <a:ahLst/>
            <a:cxnLst/>
            <a:rect l="l" t="t" r="r" b="b"/>
            <a:pathLst>
              <a:path w="2518433" h="3216732">
                <a:moveTo>
                  <a:pt x="0" y="0"/>
                </a:moveTo>
                <a:lnTo>
                  <a:pt x="2518432" y="0"/>
                </a:lnTo>
                <a:lnTo>
                  <a:pt x="2518432" y="3216732"/>
                </a:lnTo>
                <a:lnTo>
                  <a:pt x="0" y="3216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83543" y="1032521"/>
            <a:ext cx="8975948" cy="984885"/>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METHODOLOGIES</a:t>
            </a:r>
          </a:p>
        </p:txBody>
      </p:sp>
      <p:sp>
        <p:nvSpPr>
          <p:cNvPr id="10" name="TextBox 10"/>
          <p:cNvSpPr txBox="1"/>
          <p:nvPr/>
        </p:nvSpPr>
        <p:spPr>
          <a:xfrm>
            <a:off x="583543" y="3199947"/>
            <a:ext cx="8235791" cy="7929246"/>
          </a:xfrm>
          <a:prstGeom prst="rect">
            <a:avLst/>
          </a:prstGeom>
        </p:spPr>
        <p:txBody>
          <a:bodyPr lIns="0" tIns="0" rIns="0" bIns="0" rtlCol="0" anchor="t">
            <a:spAutoFit/>
          </a:bodyPr>
          <a:lstStyle/>
          <a:p>
            <a:pPr algn="l">
              <a:lnSpc>
                <a:spcPts val="4899"/>
              </a:lnSpc>
            </a:pPr>
            <a:r>
              <a:rPr lang="en-US" sz="2799">
                <a:solidFill>
                  <a:srgbClr val="000000"/>
                </a:solidFill>
                <a:latin typeface="Open Sans"/>
                <a:ea typeface="Open Sans"/>
                <a:cs typeface="Open Sans"/>
                <a:sym typeface="Open Sans"/>
              </a:rPr>
              <a:t>Data Preprocessing</a:t>
            </a:r>
          </a:p>
          <a:p>
            <a:pPr algn="l">
              <a:lnSpc>
                <a:spcPts val="4899"/>
              </a:lnSpc>
            </a:pPr>
            <a:r>
              <a:rPr lang="en-US" sz="2799">
                <a:solidFill>
                  <a:srgbClr val="000000"/>
                </a:solidFill>
                <a:latin typeface="Open Sans"/>
                <a:ea typeface="Open Sans"/>
                <a:cs typeface="Open Sans"/>
                <a:sym typeface="Open Sans"/>
              </a:rPr>
              <a:t>1. </a:t>
            </a:r>
            <a:r>
              <a:rPr lang="en-US" sz="2799" b="1">
                <a:solidFill>
                  <a:srgbClr val="17726D"/>
                </a:solidFill>
                <a:latin typeface="Open Sans Bold"/>
                <a:ea typeface="Open Sans Bold"/>
                <a:cs typeface="Open Sans Bold"/>
                <a:sym typeface="Open Sans Bold"/>
              </a:rPr>
              <a:t>Importing the Dataset:</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Load the Wine Quality Dataset using Pandas.</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Inspect the dataset to understand its structure.</a:t>
            </a:r>
          </a:p>
          <a:p>
            <a:pPr algn="l">
              <a:lnSpc>
                <a:spcPts val="4899"/>
              </a:lnSpc>
            </a:pPr>
            <a:r>
              <a:rPr lang="en-US" sz="2799">
                <a:solidFill>
                  <a:srgbClr val="000000"/>
                </a:solidFill>
                <a:latin typeface="Open Sans"/>
                <a:ea typeface="Open Sans"/>
                <a:cs typeface="Open Sans"/>
                <a:sym typeface="Open Sans"/>
              </a:rPr>
              <a:t>2. </a:t>
            </a:r>
            <a:r>
              <a:rPr lang="en-US" sz="2799" b="1">
                <a:solidFill>
                  <a:srgbClr val="17726D"/>
                </a:solidFill>
                <a:latin typeface="Open Sans Bold"/>
                <a:ea typeface="Open Sans Bold"/>
                <a:cs typeface="Open Sans Bold"/>
                <a:sym typeface="Open Sans Bold"/>
              </a:rPr>
              <a:t>Handling Missing Values:</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Check for missing values and decide on a strategy:</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Remove rows with missing values or impute them with the mean/median.</a:t>
            </a:r>
          </a:p>
          <a:p>
            <a:pPr algn="l">
              <a:lnSpc>
                <a:spcPts val="4899"/>
              </a:lnSpc>
            </a:pPr>
            <a:r>
              <a:rPr lang="en-US" sz="2799">
                <a:solidFill>
                  <a:srgbClr val="000000"/>
                </a:solidFill>
                <a:latin typeface="Open Sans"/>
                <a:ea typeface="Open Sans"/>
                <a:cs typeface="Open Sans"/>
                <a:sym typeface="Open Sans"/>
              </a:rPr>
              <a:t>3. </a:t>
            </a:r>
            <a:r>
              <a:rPr lang="en-US" sz="2799" b="1">
                <a:solidFill>
                  <a:srgbClr val="17726D"/>
                </a:solidFill>
                <a:latin typeface="Open Sans Bold"/>
                <a:ea typeface="Open Sans Bold"/>
                <a:cs typeface="Open Sans Bold"/>
                <a:sym typeface="Open Sans Bold"/>
              </a:rPr>
              <a:t>Scaling Features:</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Standardize the features to improve model performance.</a:t>
            </a:r>
          </a:p>
          <a:p>
            <a:pPr marL="518160" lvl="1" indent="-259080" algn="l">
              <a:lnSpc>
                <a:spcPts val="4200"/>
              </a:lnSpc>
              <a:buFont typeface="Arial"/>
              <a:buChar char="•"/>
            </a:pPr>
            <a:r>
              <a:rPr lang="en-US" sz="2400">
                <a:solidFill>
                  <a:srgbClr val="000000"/>
                </a:solidFill>
                <a:latin typeface="Open Sans"/>
                <a:ea typeface="Open Sans"/>
                <a:cs typeface="Open Sans"/>
                <a:sym typeface="Open Sans"/>
              </a:rPr>
              <a:t>Use Min-Max scaling or Z-score normalization.</a:t>
            </a:r>
          </a:p>
          <a:p>
            <a:pPr algn="l">
              <a:lnSpc>
                <a:spcPts val="4899"/>
              </a:lnSpc>
            </a:pPr>
            <a:endParaRPr lang="en-US" sz="2400">
              <a:solidFill>
                <a:srgbClr val="000000"/>
              </a:solidFill>
              <a:latin typeface="Open Sans"/>
              <a:ea typeface="Open Sans"/>
              <a:cs typeface="Open Sans"/>
              <a:sym typeface="Open Sans"/>
            </a:endParaRPr>
          </a:p>
          <a:p>
            <a:pPr marL="0" lvl="0" indent="0" algn="l">
              <a:lnSpc>
                <a:spcPts val="4899"/>
              </a:lnSpc>
            </a:pPr>
            <a:endParaRPr lang="en-US" sz="2400">
              <a:solidFill>
                <a:srgbClr val="000000"/>
              </a:solidFill>
              <a:latin typeface="Open Sans"/>
              <a:ea typeface="Open Sans"/>
              <a:cs typeface="Open Sans"/>
              <a:sym typeface="Open Sans"/>
            </a:endParaRPr>
          </a:p>
        </p:txBody>
      </p:sp>
      <p:sp>
        <p:nvSpPr>
          <p:cNvPr id="11" name="TextBox 11"/>
          <p:cNvSpPr txBox="1"/>
          <p:nvPr/>
        </p:nvSpPr>
        <p:spPr>
          <a:xfrm>
            <a:off x="9559491" y="2595880"/>
            <a:ext cx="8087330" cy="4952365"/>
          </a:xfrm>
          <a:prstGeom prst="rect">
            <a:avLst/>
          </a:prstGeom>
        </p:spPr>
        <p:txBody>
          <a:bodyPr lIns="0" tIns="0" rIns="0" bIns="0" rtlCol="0" anchor="t">
            <a:spAutoFit/>
          </a:bodyPr>
          <a:lstStyle/>
          <a:p>
            <a:pPr algn="just">
              <a:lnSpc>
                <a:spcPts val="4549"/>
              </a:lnSpc>
            </a:pPr>
            <a:endParaRPr/>
          </a:p>
          <a:p>
            <a:pPr algn="just">
              <a:lnSpc>
                <a:spcPts val="4549"/>
              </a:lnSpc>
            </a:pPr>
            <a:endParaRPr/>
          </a:p>
          <a:p>
            <a:pPr algn="just">
              <a:lnSpc>
                <a:spcPts val="4549"/>
              </a:lnSpc>
            </a:pPr>
            <a:r>
              <a:rPr lang="en-US" sz="2599">
                <a:solidFill>
                  <a:srgbClr val="000000"/>
                </a:solidFill>
                <a:latin typeface="Open Sans"/>
                <a:ea typeface="Open Sans"/>
                <a:cs typeface="Open Sans"/>
                <a:sym typeface="Open Sans"/>
              </a:rPr>
              <a:t>4. </a:t>
            </a:r>
            <a:r>
              <a:rPr lang="en-US" sz="2599" b="1">
                <a:solidFill>
                  <a:srgbClr val="17726D"/>
                </a:solidFill>
                <a:latin typeface="Open Sans Bold"/>
                <a:ea typeface="Open Sans Bold"/>
                <a:cs typeface="Open Sans Bold"/>
                <a:sym typeface="Open Sans Bold"/>
              </a:rPr>
              <a:t>Binarizing Wine Quality Scores:</a:t>
            </a:r>
          </a:p>
          <a:p>
            <a:pPr marL="518160" lvl="1" indent="-259080" algn="just">
              <a:lnSpc>
                <a:spcPts val="4200"/>
              </a:lnSpc>
              <a:buFont typeface="Arial"/>
              <a:buChar char="•"/>
            </a:pPr>
            <a:r>
              <a:rPr lang="en-US" sz="2400">
                <a:solidFill>
                  <a:srgbClr val="000000"/>
                </a:solidFill>
                <a:latin typeface="Open Sans"/>
                <a:ea typeface="Open Sans"/>
                <a:cs typeface="Open Sans"/>
                <a:sym typeface="Open Sans"/>
              </a:rPr>
              <a:t>Convert quality scores into binary classes (e.g., quality ≥ 6 is 'good’).</a:t>
            </a:r>
          </a:p>
          <a:p>
            <a:pPr algn="just">
              <a:lnSpc>
                <a:spcPts val="4549"/>
              </a:lnSpc>
            </a:pPr>
            <a:r>
              <a:rPr lang="en-US" sz="2599">
                <a:solidFill>
                  <a:srgbClr val="000000"/>
                </a:solidFill>
                <a:latin typeface="Open Sans"/>
                <a:ea typeface="Open Sans"/>
                <a:cs typeface="Open Sans"/>
                <a:sym typeface="Open Sans"/>
              </a:rPr>
              <a:t>5. </a:t>
            </a:r>
            <a:r>
              <a:rPr lang="en-US" sz="2599" b="1">
                <a:solidFill>
                  <a:srgbClr val="17726D"/>
                </a:solidFill>
                <a:latin typeface="Open Sans Bold"/>
                <a:ea typeface="Open Sans Bold"/>
                <a:cs typeface="Open Sans Bold"/>
                <a:sym typeface="Open Sans Bold"/>
              </a:rPr>
              <a:t>Splitting the Data:</a:t>
            </a:r>
          </a:p>
          <a:p>
            <a:pPr marL="518160" lvl="1" indent="-259080" algn="just">
              <a:lnSpc>
                <a:spcPts val="4200"/>
              </a:lnSpc>
              <a:buFont typeface="Arial"/>
              <a:buChar char="•"/>
            </a:pPr>
            <a:r>
              <a:rPr lang="en-US" sz="2400">
                <a:solidFill>
                  <a:srgbClr val="000000"/>
                </a:solidFill>
                <a:latin typeface="Open Sans"/>
                <a:ea typeface="Open Sans"/>
                <a:cs typeface="Open Sans"/>
                <a:sym typeface="Open Sans"/>
              </a:rPr>
              <a:t>Divide the dataset into training (80%) and testing (20%) sets using train_test_split.</a:t>
            </a:r>
          </a:p>
          <a:p>
            <a:pPr marL="0" lvl="0" indent="0" algn="just">
              <a:lnSpc>
                <a:spcPts val="4549"/>
              </a:lnSpc>
            </a:pPr>
            <a:endParaRPr lang="en-US" sz="2400">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789</Words>
  <Application>Microsoft Office PowerPoint</Application>
  <PresentationFormat>Custom</PresentationFormat>
  <Paragraphs>90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Inter Bold</vt:lpstr>
      <vt:lpstr>Inter Heavy</vt:lpstr>
      <vt:lpstr>Inter Ultra-Bold</vt:lpstr>
      <vt:lpstr>Open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Lakshya Dogra</dc:creator>
  <cp:lastModifiedBy>Lakshya Dogra</cp:lastModifiedBy>
  <cp:revision>1</cp:revision>
  <dcterms:modified xsi:type="dcterms:W3CDTF">2024-10-21T13:35:07Z</dcterms:modified>
</cp:coreProperties>
</file>